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6" r:id="rId10"/>
    <p:sldId id="264" r:id="rId11"/>
    <p:sldId id="267" r:id="rId12"/>
    <p:sldId id="268" r:id="rId13"/>
    <p:sldId id="275" r:id="rId14"/>
    <p:sldId id="269" r:id="rId15"/>
    <p:sldId id="265" r:id="rId16"/>
    <p:sldId id="270" r:id="rId17"/>
    <p:sldId id="271" r:id="rId18"/>
    <p:sldId id="274" r:id="rId19"/>
    <p:sldId id="276"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09488922-BCF7-476B-82DF-DA63BB7D0F76}" type="datetimeFigureOut">
              <a:rPr lang="en-US" smtClean="0"/>
              <a:t>8/27/2025</a:t>
            </a:fld>
            <a:endParaRPr lang="en-US"/>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A914B808-267F-486B-93B4-D0C8A38F0710}" type="slidenum">
              <a:rPr lang="en-US" smtClean="0"/>
              <a:t>‹#›</a:t>
            </a:fld>
            <a:endParaRPr lang="en-US"/>
          </a:p>
        </p:txBody>
      </p:sp>
    </p:spTree>
    <p:extLst>
      <p:ext uri="{BB962C8B-B14F-4D97-AF65-F5344CB8AC3E}">
        <p14:creationId xmlns:p14="http://schemas.microsoft.com/office/powerpoint/2010/main" val="414093088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488922-BCF7-476B-82DF-DA63BB7D0F76}"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1011055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488922-BCF7-476B-82DF-DA63BB7D0F76}"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28273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488922-BCF7-476B-82DF-DA63BB7D0F76}" type="datetimeFigureOut">
              <a:rPr lang="en-US" smtClean="0"/>
              <a:t>8/27/2025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2797099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09488922-BCF7-476B-82DF-DA63BB7D0F76}" type="datetimeFigureOut">
              <a:rPr lang="en-US" smtClean="0"/>
              <a:t>8/27/2025</a:t>
            </a:fld>
            <a:endParaRPr lang="en-US"/>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8604504" y="5212080"/>
            <a:ext cx="2112264" cy="228600"/>
          </a:xfrm>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245045871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488922-BCF7-476B-82DF-DA63BB7D0F76}" type="datetimeFigureOut">
              <a:rPr lang="en-US" smtClean="0"/>
              <a:t>8/27/2025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868029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488922-BCF7-476B-82DF-DA63BB7D0F76}" type="datetimeFigureOut">
              <a:rPr lang="en-US" smtClean="0"/>
              <a:t>8/27/2025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4122928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488922-BCF7-476B-82DF-DA63BB7D0F76}" type="datetimeFigureOut">
              <a:rPr lang="en-US" smtClean="0"/>
              <a:t>8/27/2025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3889967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88922-BCF7-476B-82DF-DA63BB7D0F76}" type="datetimeFigureOut">
              <a:rPr lang="en-US" smtClean="0"/>
              <a:t>8/27/2025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14B808-267F-486B-93B4-D0C8A38F0710}" type="slidenum">
              <a:rPr lang="en-US" smtClean="0"/>
              <a:t>‹#›</a:t>
            </a:fld>
            <a:endParaRPr lang="en-US"/>
          </a:p>
        </p:txBody>
      </p:sp>
    </p:spTree>
    <p:extLst>
      <p:ext uri="{BB962C8B-B14F-4D97-AF65-F5344CB8AC3E}">
        <p14:creationId xmlns:p14="http://schemas.microsoft.com/office/powerpoint/2010/main" val="4083414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8" name="Date Placeholder 7"/>
          <p:cNvSpPr>
            <a:spLocks noGrp="1"/>
          </p:cNvSpPr>
          <p:nvPr>
            <p:ph type="dt" sz="half" idx="10"/>
          </p:nvPr>
        </p:nvSpPr>
        <p:spPr/>
        <p:txBody>
          <a:bodyPr/>
          <a:lstStyle/>
          <a:p>
            <a:fld id="{09488922-BCF7-476B-82DF-DA63BB7D0F76}" type="datetimeFigureOut">
              <a:rPr lang="en-US" smtClean="0"/>
              <a:t>8/27/2025</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10396728" y="6227064"/>
            <a:ext cx="1463040" cy="256032"/>
          </a:xfrm>
        </p:spPr>
        <p:txBody>
          <a:bodyPr/>
          <a:lstStyle/>
          <a:p>
            <a:fld id="{A914B808-267F-486B-93B4-D0C8A38F0710}"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13755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09488922-BCF7-476B-82DF-DA63BB7D0F76}" type="datetimeFigureOut">
              <a:rPr lang="en-US" smtClean="0"/>
              <a:t>8/27/2025</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0396728" y="6227064"/>
            <a:ext cx="1463040" cy="256032"/>
          </a:xfrm>
        </p:spPr>
        <p:txBody>
          <a:bodyPr/>
          <a:lstStyle/>
          <a:p>
            <a:fld id="{A914B808-267F-486B-93B4-D0C8A38F0710}"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27597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09488922-BCF7-476B-82DF-DA63BB7D0F76}" type="datetimeFigureOut">
              <a:rPr lang="en-US" smtClean="0"/>
              <a:t>8/27/2025</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A914B808-267F-486B-93B4-D0C8A38F0710}"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9457459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1708" y="2091263"/>
            <a:ext cx="9068586" cy="1473973"/>
          </a:xfrm>
        </p:spPr>
        <p:txBody>
          <a:bodyPr>
            <a:normAutofit/>
          </a:bodyPr>
          <a:lstStyle/>
          <a:p>
            <a:r>
              <a:rPr lang="fa-IR" sz="4800" dirty="0" smtClean="0">
                <a:solidFill>
                  <a:schemeClr val="accent6">
                    <a:lumMod val="50000"/>
                  </a:schemeClr>
                </a:solidFill>
                <a:cs typeface="B Titr" panose="00000700000000000000" pitchFamily="2" charset="-78"/>
              </a:rPr>
              <a:t>مداخلات ارتقا سلامت در برنامه های سلامت نوجوانان و جوانان</a:t>
            </a:r>
            <a:endParaRPr lang="en-US" sz="4800" dirty="0">
              <a:solidFill>
                <a:schemeClr val="accent6">
                  <a:lumMod val="50000"/>
                </a:schemeClr>
              </a:solidFill>
              <a:cs typeface="B Titr" panose="00000700000000000000" pitchFamily="2" charset="-78"/>
            </a:endParaRPr>
          </a:p>
        </p:txBody>
      </p:sp>
      <p:sp>
        <p:nvSpPr>
          <p:cNvPr id="3" name="Subtitle 2"/>
          <p:cNvSpPr>
            <a:spLocks noGrp="1"/>
          </p:cNvSpPr>
          <p:nvPr>
            <p:ph type="subTitle" idx="1"/>
          </p:nvPr>
        </p:nvSpPr>
        <p:spPr>
          <a:xfrm>
            <a:off x="1562100" y="3870036"/>
            <a:ext cx="9070848" cy="1269227"/>
          </a:xfrm>
        </p:spPr>
        <p:txBody>
          <a:bodyPr>
            <a:normAutofit/>
          </a:bodyPr>
          <a:lstStyle/>
          <a:p>
            <a:r>
              <a:rPr lang="fa-IR" sz="1800" b="1" dirty="0" smtClean="0">
                <a:solidFill>
                  <a:schemeClr val="accent6">
                    <a:lumMod val="50000"/>
                  </a:schemeClr>
                </a:solidFill>
                <a:cs typeface="B Titr" panose="00000700000000000000" pitchFamily="2" charset="-78"/>
              </a:rPr>
              <a:t>شبکه بهداشت و درمان شهرستان بویین میاندشت</a:t>
            </a:r>
          </a:p>
          <a:p>
            <a:r>
              <a:rPr lang="fa-IR" sz="1800" b="1" dirty="0" smtClean="0">
                <a:solidFill>
                  <a:schemeClr val="accent6">
                    <a:lumMod val="50000"/>
                  </a:schemeClr>
                </a:solidFill>
                <a:cs typeface="B Titr" panose="00000700000000000000" pitchFamily="2" charset="-78"/>
              </a:rPr>
              <a:t>واحد سلامت نوجوانان، جوانان و مدارس</a:t>
            </a:r>
          </a:p>
          <a:p>
            <a:r>
              <a:rPr lang="fa-IR" sz="1800" b="1" dirty="0" smtClean="0">
                <a:solidFill>
                  <a:schemeClr val="accent6">
                    <a:lumMod val="50000"/>
                  </a:schemeClr>
                </a:solidFill>
                <a:cs typeface="B Titr" panose="00000700000000000000" pitchFamily="2" charset="-78"/>
              </a:rPr>
              <a:t>تابستان 1404</a:t>
            </a:r>
            <a:endParaRPr lang="en-US" sz="1800" b="1" dirty="0">
              <a:solidFill>
                <a:schemeClr val="accent6">
                  <a:lumMod val="50000"/>
                </a:schemeClr>
              </a:solidFill>
              <a:cs typeface="B Titr" panose="00000700000000000000" pitchFamily="2" charset="-78"/>
            </a:endParaRPr>
          </a:p>
        </p:txBody>
      </p:sp>
    </p:spTree>
    <p:extLst>
      <p:ext uri="{BB962C8B-B14F-4D97-AF65-F5344CB8AC3E}">
        <p14:creationId xmlns:p14="http://schemas.microsoft.com/office/powerpoint/2010/main" val="4262449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899879"/>
          </a:xfrm>
        </p:spPr>
        <p:txBody>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dirty="0"/>
          </a:p>
        </p:txBody>
      </p:sp>
      <p:sp>
        <p:nvSpPr>
          <p:cNvPr id="3" name="Content Placeholder 2"/>
          <p:cNvSpPr>
            <a:spLocks noGrp="1"/>
          </p:cNvSpPr>
          <p:nvPr>
            <p:ph idx="1"/>
          </p:nvPr>
        </p:nvSpPr>
        <p:spPr>
          <a:xfrm>
            <a:off x="1066800" y="1764145"/>
            <a:ext cx="10058400" cy="4553528"/>
          </a:xfrm>
        </p:spPr>
        <p:txBody>
          <a:bodyPr>
            <a:normAutofit fontScale="77500" lnSpcReduction="20000"/>
          </a:bodyPr>
          <a:lstStyle/>
          <a:p>
            <a:pPr marL="0" indent="0" algn="r">
              <a:lnSpc>
                <a:spcPct val="160000"/>
              </a:lnSpc>
              <a:buNone/>
            </a:pPr>
            <a:r>
              <a:rPr lang="fa-IR" b="1" dirty="0">
                <a:solidFill>
                  <a:schemeClr val="accent3">
                    <a:lumMod val="75000"/>
                  </a:schemeClr>
                </a:solidFill>
                <a:latin typeface="Vazirmatn"/>
                <a:cs typeface="B Nazanin" panose="00000400000000000000" pitchFamily="2" charset="-78"/>
              </a:rPr>
              <a:t>2. شدت </a:t>
            </a:r>
            <a:r>
              <a:rPr lang="fa-IR" b="1" dirty="0" smtClean="0">
                <a:solidFill>
                  <a:schemeClr val="accent3">
                    <a:lumMod val="75000"/>
                  </a:schemeClr>
                </a:solidFill>
                <a:latin typeface="Vazirmatn"/>
                <a:cs typeface="B Nazanin" panose="00000400000000000000" pitchFamily="2" charset="-78"/>
              </a:rPr>
              <a:t>درک‌شده:</a:t>
            </a:r>
          </a:p>
          <a:p>
            <a:pPr marL="0" indent="0" algn="r">
              <a:lnSpc>
                <a:spcPct val="160000"/>
              </a:lnSpc>
              <a:buNone/>
            </a:pPr>
            <a:r>
              <a:rPr lang="fa-IR" dirty="0">
                <a:solidFill>
                  <a:srgbClr val="000000"/>
                </a:solidFill>
                <a:latin typeface="Vazirmatn"/>
                <a:cs typeface="B Nazanin" panose="00000400000000000000" pitchFamily="2" charset="-78"/>
              </a:rPr>
              <a:t>باور فرد درباره جدی بودن پیامدهای بیماری است، شامل پیامدهای جسمی، روانی، اجتماعی و اقتصادی.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چرا </a:t>
            </a:r>
            <a:r>
              <a:rPr lang="fa-IR" dirty="0">
                <a:solidFill>
                  <a:srgbClr val="000000"/>
                </a:solidFill>
                <a:latin typeface="Vazirmatn"/>
                <a:cs typeface="B Nazanin" panose="00000400000000000000" pitchFamily="2" charset="-78"/>
              </a:rPr>
              <a:t>مهم است؟ حتی اگر فرد بپذیرد در معرض خطر است، اگر فکر کند بیماری «چیز مهمی نیست» ممکن است اقدامی نکند. مثال</a:t>
            </a:r>
            <a:r>
              <a:rPr lang="fa-IR" dirty="0" smtClean="0">
                <a:solidFill>
                  <a:srgbClr val="000000"/>
                </a:solidFill>
                <a:latin typeface="Vazirmatn"/>
                <a:cs typeface="B Nazanin" panose="00000400000000000000" pitchFamily="2" charset="-78"/>
              </a:rPr>
              <a:t>:</a:t>
            </a:r>
          </a:p>
          <a:p>
            <a:pPr marL="0" indent="0" algn="r">
              <a:lnSpc>
                <a:spcPct val="16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کم: «دیابت؟ فقط کمی شیرینی کمتر باید بخورم، چیز خاصی نیست.»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زیاد</a:t>
            </a:r>
            <a:r>
              <a:rPr lang="fa-IR" dirty="0">
                <a:solidFill>
                  <a:srgbClr val="000000"/>
                </a:solidFill>
                <a:latin typeface="Vazirmatn"/>
                <a:cs typeface="B Nazanin" panose="00000400000000000000" pitchFamily="2" charset="-78"/>
              </a:rPr>
              <a:t>: «دیابت می‌تونه باعث نابینایی، قطع عضو و نارسایی کلیه بشه.»</a:t>
            </a:r>
            <a:r>
              <a:rPr lang="fa-IR" dirty="0">
                <a:cs typeface="B Nazanin" panose="00000400000000000000" pitchFamily="2" charset="-78"/>
              </a:rPr>
              <a:t/>
            </a:r>
            <a:br>
              <a:rPr lang="fa-IR" dirty="0">
                <a:cs typeface="B Nazanin" panose="00000400000000000000" pitchFamily="2" charset="-78"/>
              </a:rPr>
            </a:br>
            <a:r>
              <a:rPr lang="fa-IR" b="1" dirty="0">
                <a:solidFill>
                  <a:schemeClr val="accent3">
                    <a:lumMod val="75000"/>
                  </a:schemeClr>
                </a:solidFill>
                <a:latin typeface="Vazirmatn"/>
                <a:cs typeface="B Nazanin" panose="00000400000000000000" pitchFamily="2" charset="-78"/>
              </a:rPr>
              <a:t>3. منافع </a:t>
            </a:r>
            <a:r>
              <a:rPr lang="fa-IR" b="1" dirty="0" smtClean="0">
                <a:solidFill>
                  <a:schemeClr val="accent3">
                    <a:lumMod val="75000"/>
                  </a:schemeClr>
                </a:solidFill>
                <a:latin typeface="Vazirmatn"/>
                <a:cs typeface="B Nazanin" panose="00000400000000000000" pitchFamily="2" charset="-78"/>
              </a:rPr>
              <a:t>درک‌شده:</a:t>
            </a:r>
          </a:p>
          <a:p>
            <a:pPr marL="0" indent="0" algn="r">
              <a:lnSpc>
                <a:spcPct val="160000"/>
              </a:lnSpc>
              <a:buNone/>
            </a:pPr>
            <a:r>
              <a:rPr lang="fa-IR" dirty="0">
                <a:solidFill>
                  <a:srgbClr val="000000"/>
                </a:solidFill>
                <a:latin typeface="Vazirmatn"/>
                <a:cs typeface="B Nazanin" panose="00000400000000000000" pitchFamily="2" charset="-78"/>
              </a:rPr>
              <a:t>باور فرد به اینکه یک رفتار خاص واقعاً کمک می‌کند خطر یا شدت بیماری کاهش پیدا کند.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چرا </a:t>
            </a:r>
            <a:r>
              <a:rPr lang="fa-IR" dirty="0">
                <a:solidFill>
                  <a:srgbClr val="000000"/>
                </a:solidFill>
                <a:latin typeface="Vazirmatn"/>
                <a:cs typeface="B Nazanin" panose="00000400000000000000" pitchFamily="2" charset="-78"/>
              </a:rPr>
              <a:t>مهم است؟ اگر فرد احساس کند رفتار سالم «بی‌فایده» است، انگیزه کمی دارد.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مثال</a:t>
            </a:r>
            <a:r>
              <a:rPr lang="fa-IR" dirty="0">
                <a:solidFill>
                  <a:srgbClr val="000000"/>
                </a:solidFill>
                <a:latin typeface="Vazirmatn"/>
                <a:cs typeface="B Nazanin" panose="00000400000000000000" pitchFamily="2" charset="-78"/>
              </a:rPr>
              <a:t>: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کم</a:t>
            </a:r>
            <a:r>
              <a:rPr lang="fa-IR" dirty="0">
                <a:solidFill>
                  <a:srgbClr val="000000"/>
                </a:solidFill>
                <a:latin typeface="Vazirmatn"/>
                <a:cs typeface="B Nazanin" panose="00000400000000000000" pitchFamily="2" charset="-78"/>
              </a:rPr>
              <a:t>: «واکسن آنفلوآنزا فایده نداره، باز هم مریض می‌شی.» </a:t>
            </a:r>
            <a:endParaRPr lang="fa-IR" dirty="0" smtClean="0">
              <a:solidFill>
                <a:srgbClr val="000000"/>
              </a:solidFill>
              <a:latin typeface="Vazirmatn"/>
              <a:cs typeface="B Nazanin" panose="00000400000000000000" pitchFamily="2" charset="-78"/>
            </a:endParaRPr>
          </a:p>
          <a:p>
            <a:pPr marL="0" indent="0" algn="r">
              <a:lnSpc>
                <a:spcPct val="160000"/>
              </a:lnSpc>
              <a:buNone/>
            </a:pPr>
            <a:r>
              <a:rPr lang="fa-IR" dirty="0" smtClean="0">
                <a:solidFill>
                  <a:srgbClr val="000000"/>
                </a:solidFill>
                <a:latin typeface="Vazirmatn"/>
                <a:cs typeface="B Nazanin" panose="00000400000000000000" pitchFamily="2" charset="-78"/>
              </a:rPr>
              <a:t>زیاد</a:t>
            </a:r>
            <a:r>
              <a:rPr lang="fa-IR" dirty="0">
                <a:solidFill>
                  <a:srgbClr val="000000"/>
                </a:solidFill>
                <a:latin typeface="Vazirmatn"/>
                <a:cs typeface="B Nazanin" panose="00000400000000000000" pitchFamily="2" charset="-78"/>
              </a:rPr>
              <a:t>: «واکسن آنفلوآنزا باعث می‌شه کمتر بیمار بشم و حتی اگر بیمار بشم، خفیف‌تر خواهد بود.»</a:t>
            </a:r>
            <a:endParaRPr lang="fa-IR" dirty="0" smtClean="0">
              <a:solidFill>
                <a:srgbClr val="000000"/>
              </a:solidFill>
              <a:latin typeface="Vazirmatn"/>
              <a:cs typeface="B Nazanin" panose="00000400000000000000" pitchFamily="2" charset="-78"/>
            </a:endParaRPr>
          </a:p>
        </p:txBody>
      </p:sp>
    </p:spTree>
    <p:extLst>
      <p:ext uri="{BB962C8B-B14F-4D97-AF65-F5344CB8AC3E}">
        <p14:creationId xmlns:p14="http://schemas.microsoft.com/office/powerpoint/2010/main" val="917656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909115"/>
          </a:xfrm>
        </p:spPr>
        <p:txBody>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dirty="0"/>
          </a:p>
        </p:txBody>
      </p:sp>
      <p:sp>
        <p:nvSpPr>
          <p:cNvPr id="3" name="Content Placeholder 2"/>
          <p:cNvSpPr>
            <a:spLocks noGrp="1"/>
          </p:cNvSpPr>
          <p:nvPr>
            <p:ph idx="1"/>
          </p:nvPr>
        </p:nvSpPr>
        <p:spPr>
          <a:xfrm>
            <a:off x="1066800" y="1754909"/>
            <a:ext cx="10058400" cy="4280131"/>
          </a:xfrm>
        </p:spPr>
        <p:txBody>
          <a:bodyPr>
            <a:normAutofit/>
          </a:bodyPr>
          <a:lstStyle/>
          <a:p>
            <a:pPr marL="0" indent="0" algn="r">
              <a:lnSpc>
                <a:spcPct val="150000"/>
              </a:lnSpc>
              <a:buNone/>
            </a:pPr>
            <a:r>
              <a:rPr lang="fa-IR" b="1" dirty="0">
                <a:solidFill>
                  <a:schemeClr val="accent3">
                    <a:lumMod val="75000"/>
                  </a:schemeClr>
                </a:solidFill>
                <a:latin typeface="Vazirmatn"/>
                <a:cs typeface="B Nazanin" panose="00000400000000000000" pitchFamily="2" charset="-78"/>
              </a:rPr>
              <a:t>4. موانع </a:t>
            </a:r>
            <a:r>
              <a:rPr lang="fa-IR" b="1" dirty="0" smtClean="0">
                <a:solidFill>
                  <a:schemeClr val="accent3">
                    <a:lumMod val="75000"/>
                  </a:schemeClr>
                </a:solidFill>
                <a:latin typeface="Vazirmatn"/>
                <a:cs typeface="B Nazanin" panose="00000400000000000000" pitchFamily="2" charset="-78"/>
              </a:rPr>
              <a:t>درک‌شده:</a:t>
            </a:r>
          </a:p>
          <a:p>
            <a:pPr marL="0" indent="0" algn="r">
              <a:lnSpc>
                <a:spcPct val="150000"/>
              </a:lnSpc>
              <a:buNone/>
            </a:pPr>
            <a:r>
              <a:rPr lang="fa-IR" dirty="0" smtClean="0">
                <a:solidFill>
                  <a:srgbClr val="000000"/>
                </a:solidFill>
                <a:latin typeface="Vazirmatn"/>
                <a:cs typeface="B Nazanin" panose="00000400000000000000" pitchFamily="2" charset="-78"/>
              </a:rPr>
              <a:t>باور </a:t>
            </a:r>
            <a:r>
              <a:rPr lang="fa-IR" dirty="0">
                <a:solidFill>
                  <a:srgbClr val="000000"/>
                </a:solidFill>
                <a:latin typeface="Vazirmatn"/>
                <a:cs typeface="B Nazanin" panose="00000400000000000000" pitchFamily="2" charset="-78"/>
              </a:rPr>
              <a:t>فرد درباره چالش‌ها و سختی‌های انجام رفتار سالم است. این بخش معمولاً قوی‌ترین عامل بازدارنده است.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چرا </a:t>
            </a:r>
            <a:r>
              <a:rPr lang="fa-IR" dirty="0">
                <a:solidFill>
                  <a:srgbClr val="000000"/>
                </a:solidFill>
                <a:latin typeface="Vazirmatn"/>
                <a:cs typeface="B Nazanin" panose="00000400000000000000" pitchFamily="2" charset="-78"/>
              </a:rPr>
              <a:t>مهم است؟ حتی اگر فرد بپذیرد در معرض خطر است و فواید را بداند، موانع می‌تواند او را متوقف کند. مثال: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مالی</a:t>
            </a:r>
            <a:r>
              <a:rPr lang="fa-IR" dirty="0">
                <a:solidFill>
                  <a:srgbClr val="000000"/>
                </a:solidFill>
                <a:latin typeface="Vazirmatn"/>
                <a:cs typeface="B Nazanin" panose="00000400000000000000" pitchFamily="2" charset="-78"/>
              </a:rPr>
              <a:t>: «هزینه باشگاه بالاست.»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زمانی</a:t>
            </a:r>
            <a:r>
              <a:rPr lang="fa-IR" dirty="0">
                <a:solidFill>
                  <a:srgbClr val="000000"/>
                </a:solidFill>
                <a:latin typeface="Vazirmatn"/>
                <a:cs typeface="B Nazanin" panose="00000400000000000000" pitchFamily="2" charset="-78"/>
              </a:rPr>
              <a:t>: «برنامه‌م شلوغه، وقت ورزش ندارم.»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روانی</a:t>
            </a:r>
            <a:r>
              <a:rPr lang="fa-IR" dirty="0">
                <a:solidFill>
                  <a:srgbClr val="000000"/>
                </a:solidFill>
                <a:latin typeface="Vazirmatn"/>
                <a:cs typeface="B Nazanin" panose="00000400000000000000" pitchFamily="2" charset="-78"/>
              </a:rPr>
              <a:t>: «ترس از نتیجه ماموگرافی</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شرم، خجالت، شرمندگی و ... نوعی موانع ذهنی هستند.</a:t>
            </a:r>
            <a:endParaRPr lang="en-US" dirty="0">
              <a:cs typeface="B Nazanin" panose="00000400000000000000" pitchFamily="2" charset="-78"/>
            </a:endParaRPr>
          </a:p>
        </p:txBody>
      </p:sp>
    </p:spTree>
    <p:extLst>
      <p:ext uri="{BB962C8B-B14F-4D97-AF65-F5344CB8AC3E}">
        <p14:creationId xmlns:p14="http://schemas.microsoft.com/office/powerpoint/2010/main" val="1198785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89042"/>
          </a:xfrm>
        </p:spPr>
        <p:txBody>
          <a:bodyPr>
            <a:normAutofit fontScale="90000"/>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dirty="0"/>
          </a:p>
        </p:txBody>
      </p:sp>
      <p:sp>
        <p:nvSpPr>
          <p:cNvPr id="3" name="Content Placeholder 2"/>
          <p:cNvSpPr>
            <a:spLocks noGrp="1"/>
          </p:cNvSpPr>
          <p:nvPr>
            <p:ph idx="1"/>
          </p:nvPr>
        </p:nvSpPr>
        <p:spPr>
          <a:xfrm>
            <a:off x="1066800" y="1644073"/>
            <a:ext cx="10058400" cy="4390967"/>
          </a:xfrm>
        </p:spPr>
        <p:txBody>
          <a:bodyPr>
            <a:normAutofit fontScale="92500" lnSpcReduction="20000"/>
          </a:bodyPr>
          <a:lstStyle/>
          <a:p>
            <a:pPr marL="0" indent="0" algn="r">
              <a:lnSpc>
                <a:spcPct val="150000"/>
              </a:lnSpc>
              <a:buNone/>
            </a:pPr>
            <a:r>
              <a:rPr lang="fa-IR" b="1" dirty="0">
                <a:solidFill>
                  <a:schemeClr val="accent3">
                    <a:lumMod val="75000"/>
                  </a:schemeClr>
                </a:solidFill>
                <a:latin typeface="Vazirmatn"/>
                <a:cs typeface="B Nazanin" panose="00000400000000000000" pitchFamily="2" charset="-78"/>
              </a:rPr>
              <a:t>5. محرک‌های </a:t>
            </a:r>
            <a:r>
              <a:rPr lang="fa-IR" b="1" dirty="0" smtClean="0">
                <a:solidFill>
                  <a:schemeClr val="accent3">
                    <a:lumMod val="75000"/>
                  </a:schemeClr>
                </a:solidFill>
                <a:latin typeface="Vazirmatn"/>
                <a:cs typeface="B Nazanin" panose="00000400000000000000" pitchFamily="2" charset="-78"/>
              </a:rPr>
              <a:t>عمل:</a:t>
            </a:r>
          </a:p>
          <a:p>
            <a:pPr marL="0" indent="0" algn="r">
              <a:lnSpc>
                <a:spcPct val="150000"/>
              </a:lnSpc>
              <a:buNone/>
            </a:pPr>
            <a:r>
              <a:rPr lang="fa-IR" dirty="0" smtClean="0">
                <a:solidFill>
                  <a:srgbClr val="000000"/>
                </a:solidFill>
                <a:latin typeface="Vazirmatn"/>
                <a:cs typeface="B Nazanin" panose="00000400000000000000" pitchFamily="2" charset="-78"/>
              </a:rPr>
              <a:t>هر </a:t>
            </a:r>
            <a:r>
              <a:rPr lang="fa-IR" dirty="0">
                <a:solidFill>
                  <a:srgbClr val="000000"/>
                </a:solidFill>
                <a:latin typeface="Vazirmatn"/>
                <a:cs typeface="B Nazanin" panose="00000400000000000000" pitchFamily="2" charset="-78"/>
              </a:rPr>
              <a:t>چیزی که باعث فعال شدن انگیزه و شروع رفتار سالم شود. این می‌تواند درونی یا بیرونی باشد</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مثال‌های بیرونی: پیامک یادآوری، پوستر آموزشی، توصیه پزشک، دیدن بیماری یکی از نزدیکان</a:t>
            </a:r>
            <a:r>
              <a:rPr lang="fa-IR" dirty="0" smtClean="0">
                <a:solidFill>
                  <a:srgbClr val="000000"/>
                </a:solidFill>
                <a:latin typeface="Vazirmatn"/>
                <a:cs typeface="B Nazanin" panose="00000400000000000000" pitchFamily="2" charset="-78"/>
              </a:rPr>
              <a:t>.(استفاده </a:t>
            </a:r>
            <a:r>
              <a:rPr lang="fa-IR" smtClean="0">
                <a:solidFill>
                  <a:srgbClr val="000000"/>
                </a:solidFill>
                <a:latin typeface="Vazirmatn"/>
                <a:cs typeface="B Nazanin" panose="00000400000000000000" pitchFamily="2" charset="-78"/>
              </a:rPr>
              <a:t>از منابع اطلاعاتی </a:t>
            </a:r>
            <a:r>
              <a:rPr lang="fa-IR" dirty="0" smtClean="0">
                <a:solidFill>
                  <a:srgbClr val="000000"/>
                </a:solidFill>
                <a:latin typeface="Vazirmatn"/>
                <a:cs typeface="B Nazanin" panose="00000400000000000000" pitchFamily="2" charset="-78"/>
              </a:rPr>
              <a:t>نامعتبر مدنظر قرار گیرد.)</a:t>
            </a:r>
          </a:p>
          <a:p>
            <a:pPr marL="0" indent="0" algn="r">
              <a:lnSpc>
                <a:spcPct val="15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مثال‌های درونی: احساس تنگی نفس، تجربه یک درد </a:t>
            </a:r>
            <a:r>
              <a:rPr lang="fa-IR" dirty="0" smtClean="0">
                <a:solidFill>
                  <a:srgbClr val="000000"/>
                </a:solidFill>
                <a:latin typeface="Vazirmatn"/>
                <a:cs typeface="B Nazanin" panose="00000400000000000000" pitchFamily="2" charset="-78"/>
              </a:rPr>
              <a:t>هشداردهنده.(انگیزه و علایق)در این قسمت استفاده از تکنولوژی مناسب بسیار مهم است.</a:t>
            </a:r>
            <a:r>
              <a:rPr lang="fa-IR" dirty="0">
                <a:cs typeface="B Nazanin" panose="00000400000000000000" pitchFamily="2" charset="-78"/>
              </a:rPr>
              <a:t/>
            </a:r>
            <a:br>
              <a:rPr lang="fa-IR" dirty="0">
                <a:cs typeface="B Nazanin" panose="00000400000000000000" pitchFamily="2" charset="-78"/>
              </a:rPr>
            </a:br>
            <a:r>
              <a:rPr lang="fa-IR" b="1" dirty="0" smtClean="0">
                <a:solidFill>
                  <a:schemeClr val="accent3">
                    <a:lumMod val="75000"/>
                  </a:schemeClr>
                </a:solidFill>
                <a:cs typeface="B Nazanin" panose="00000400000000000000" pitchFamily="2" charset="-78"/>
              </a:rPr>
              <a:t>6. خودکارآمدی:</a:t>
            </a:r>
          </a:p>
          <a:p>
            <a:pPr marL="0" indent="0" algn="r">
              <a:lnSpc>
                <a:spcPct val="150000"/>
              </a:lnSpc>
              <a:buNone/>
            </a:pPr>
            <a:r>
              <a:rPr lang="fa-IR" dirty="0" smtClean="0">
                <a:solidFill>
                  <a:srgbClr val="000000"/>
                </a:solidFill>
                <a:latin typeface="Vazirmatn"/>
                <a:cs typeface="B Nazanin" panose="00000400000000000000" pitchFamily="2" charset="-78"/>
              </a:rPr>
              <a:t>باور </a:t>
            </a:r>
            <a:r>
              <a:rPr lang="fa-IR" dirty="0">
                <a:solidFill>
                  <a:srgbClr val="000000"/>
                </a:solidFill>
                <a:latin typeface="Vazirmatn"/>
                <a:cs typeface="B Nazanin" panose="00000400000000000000" pitchFamily="2" charset="-78"/>
              </a:rPr>
              <a:t>فرد به توانایی خودش برای انجام رفتار سالم حتی در شرایط سخت.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چرا </a:t>
            </a:r>
            <a:r>
              <a:rPr lang="fa-IR" dirty="0">
                <a:solidFill>
                  <a:srgbClr val="000000"/>
                </a:solidFill>
                <a:latin typeface="Vazirmatn"/>
                <a:cs typeface="B Nazanin" panose="00000400000000000000" pitchFamily="2" charset="-78"/>
              </a:rPr>
              <a:t>مهم است؟ ممکن است فرد همه چیز را بداند اما اگر باور نداشته باشد که «می‌تواند» موفق شود، اقدامی نمی‌کند</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مثال: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کم</a:t>
            </a:r>
            <a:r>
              <a:rPr lang="fa-IR" dirty="0">
                <a:solidFill>
                  <a:srgbClr val="000000"/>
                </a:solidFill>
                <a:latin typeface="Vazirmatn"/>
                <a:cs typeface="B Nazanin" panose="00000400000000000000" pitchFamily="2" charset="-78"/>
              </a:rPr>
              <a:t>: «دو هفته ترک سیگار می‌کنم ولی بعدش دوباره شروع می‌کنم، فایده نداره.»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زیاد</a:t>
            </a:r>
            <a:r>
              <a:rPr lang="fa-IR" dirty="0">
                <a:solidFill>
                  <a:srgbClr val="000000"/>
                </a:solidFill>
                <a:latin typeface="Vazirmatn"/>
                <a:cs typeface="B Nazanin" panose="00000400000000000000" pitchFamily="2" charset="-78"/>
              </a:rPr>
              <a:t>: «می‌دونم ترک سخته، ولی با کمک گروه حمایتی و اراده خودم می‌تونم.»</a:t>
            </a:r>
            <a:endParaRPr lang="en-US" dirty="0">
              <a:cs typeface="B Nazanin" panose="00000400000000000000" pitchFamily="2" charset="-78"/>
            </a:endParaRPr>
          </a:p>
        </p:txBody>
      </p:sp>
    </p:spTree>
    <p:extLst>
      <p:ext uri="{BB962C8B-B14F-4D97-AF65-F5344CB8AC3E}">
        <p14:creationId xmlns:p14="http://schemas.microsoft.com/office/powerpoint/2010/main" val="662570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2500" dirty="0">
                <a:solidFill>
                  <a:srgbClr val="51C3F9">
                    <a:lumMod val="50000"/>
                  </a:srgbClr>
                </a:solidFill>
                <a:cs typeface="B Titr" panose="00000700000000000000" pitchFamily="2" charset="-78"/>
              </a:rPr>
              <a:t>مدل اعتقاد بهداشتی:</a:t>
            </a:r>
            <a:br>
              <a:rPr lang="fa-IR" sz="2500" dirty="0">
                <a:solidFill>
                  <a:srgbClr val="51C3F9">
                    <a:lumMod val="50000"/>
                  </a:srgbClr>
                </a:solidFill>
                <a:cs typeface="B Titr" panose="00000700000000000000" pitchFamily="2" charset="-78"/>
              </a:rPr>
            </a:br>
            <a:r>
              <a:rPr lang="fa-IR" sz="2500" dirty="0">
                <a:solidFill>
                  <a:srgbClr val="51C3F9">
                    <a:lumMod val="50000"/>
                  </a:srgbClr>
                </a:solidFill>
                <a:cs typeface="B Titr" panose="00000700000000000000" pitchFamily="2" charset="-78"/>
              </a:rPr>
              <a:t>           </a:t>
            </a:r>
            <a:r>
              <a:rPr lang="en-US" sz="2500" dirty="0">
                <a:solidFill>
                  <a:srgbClr val="51C3F9">
                    <a:lumMod val="50000"/>
                  </a:srgbClr>
                </a:solidFill>
                <a:latin typeface="Vazirmatn"/>
                <a:cs typeface="B Titr" panose="00000700000000000000" pitchFamily="2" charset="-78"/>
              </a:rPr>
              <a:t>Health Belief Model</a:t>
            </a:r>
            <a:endParaRPr lang="en-US" dirty="0"/>
          </a:p>
        </p:txBody>
      </p:sp>
      <p:sp>
        <p:nvSpPr>
          <p:cNvPr id="3" name="Content Placeholder 2"/>
          <p:cNvSpPr>
            <a:spLocks noGrp="1"/>
          </p:cNvSpPr>
          <p:nvPr>
            <p:ph idx="1"/>
          </p:nvPr>
        </p:nvSpPr>
        <p:spPr/>
        <p:txBody>
          <a:bodyPr/>
          <a:lstStyle/>
          <a:p>
            <a:pPr marL="0" indent="0" algn="ctr">
              <a:lnSpc>
                <a:spcPct val="150000"/>
              </a:lnSpc>
              <a:buNone/>
            </a:pPr>
            <a:r>
              <a:rPr lang="fa-IR" b="1" dirty="0" smtClean="0">
                <a:solidFill>
                  <a:schemeClr val="accent3"/>
                </a:solidFill>
                <a:cs typeface="B Titr" panose="00000700000000000000" pitchFamily="2" charset="-78"/>
              </a:rPr>
              <a:t>نکته:</a:t>
            </a:r>
          </a:p>
          <a:p>
            <a:pPr marL="0" indent="0" algn="ctr">
              <a:lnSpc>
                <a:spcPct val="150000"/>
              </a:lnSpc>
              <a:buNone/>
            </a:pPr>
            <a:r>
              <a:rPr lang="fa-IR" b="1" dirty="0" smtClean="0">
                <a:cs typeface="B Nazanin" panose="00000400000000000000" pitchFamily="2" charset="-78"/>
              </a:rPr>
              <a:t>مجموع حساسیت درک شده و شدت درک شده تهدید درک شده را می سازند.</a:t>
            </a:r>
          </a:p>
          <a:p>
            <a:pPr marL="0" indent="0" algn="ctr">
              <a:lnSpc>
                <a:spcPct val="150000"/>
              </a:lnSpc>
              <a:buNone/>
            </a:pPr>
            <a:r>
              <a:rPr lang="fa-IR" b="1" dirty="0" smtClean="0">
                <a:cs typeface="B Nazanin" panose="00000400000000000000" pitchFamily="2" charset="-78"/>
              </a:rPr>
              <a:t>اگر تهدید درک شده زیاد باشد منجر به کنترل ترس می شود.کنترل ترس یعنی اینکه نادیده گرفتن مسئله و به کنترل خطر که هدف ما هست نمی رسیم.</a:t>
            </a:r>
            <a:endParaRPr lang="en-US" b="1" dirty="0">
              <a:cs typeface="B Nazanin" panose="00000400000000000000" pitchFamily="2" charset="-78"/>
            </a:endParaRPr>
          </a:p>
        </p:txBody>
      </p:sp>
    </p:spTree>
    <p:extLst>
      <p:ext uri="{BB962C8B-B14F-4D97-AF65-F5344CB8AC3E}">
        <p14:creationId xmlns:p14="http://schemas.microsoft.com/office/powerpoint/2010/main" val="221707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42861"/>
          </a:xfrm>
        </p:spPr>
        <p:txBody>
          <a:bodyPr>
            <a:normAutofit fontScale="90000"/>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57212761"/>
              </p:ext>
            </p:extLst>
          </p:nvPr>
        </p:nvGraphicFramePr>
        <p:xfrm>
          <a:off x="1066800" y="1567730"/>
          <a:ext cx="10058400" cy="4749943"/>
        </p:xfrm>
        <a:graphic>
          <a:graphicData uri="http://schemas.openxmlformats.org/drawingml/2006/table">
            <a:tbl>
              <a:tblPr firstRow="1" bandRow="1">
                <a:tableStyleId>{5C22544A-7EE6-4342-B048-85BDC9FD1C3A}</a:tableStyleId>
              </a:tblPr>
              <a:tblGrid>
                <a:gridCol w="6507018">
                  <a:extLst>
                    <a:ext uri="{9D8B030D-6E8A-4147-A177-3AD203B41FA5}">
                      <a16:colId xmlns:a16="http://schemas.microsoft.com/office/drawing/2014/main" val="3131161103"/>
                    </a:ext>
                  </a:extLst>
                </a:gridCol>
                <a:gridCol w="3551382">
                  <a:extLst>
                    <a:ext uri="{9D8B030D-6E8A-4147-A177-3AD203B41FA5}">
                      <a16:colId xmlns:a16="http://schemas.microsoft.com/office/drawing/2014/main" val="98137457"/>
                    </a:ext>
                  </a:extLst>
                </a:gridCol>
              </a:tblGrid>
              <a:tr h="517531">
                <a:tc>
                  <a:txBody>
                    <a:bodyPr/>
                    <a:lstStyle/>
                    <a:p>
                      <a:pPr algn="ctr"/>
                      <a:r>
                        <a:rPr lang="fa-IR" dirty="0" smtClean="0">
                          <a:cs typeface="B Nazanin" panose="00000400000000000000" pitchFamily="2" charset="-78"/>
                        </a:rPr>
                        <a:t>مثال</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اجزائ مدل اعتقاد بهداشتی</a:t>
                      </a:r>
                      <a:endParaRPr lang="en-US" dirty="0">
                        <a:cs typeface="B Nazanin" panose="00000400000000000000" pitchFamily="2" charset="-78"/>
                      </a:endParaRPr>
                    </a:p>
                  </a:txBody>
                  <a:tcPr/>
                </a:tc>
                <a:extLst>
                  <a:ext uri="{0D108BD9-81ED-4DB2-BD59-A6C34878D82A}">
                    <a16:rowId xmlns:a16="http://schemas.microsoft.com/office/drawing/2014/main" val="1324086966"/>
                  </a:ext>
                </a:extLst>
              </a:tr>
              <a:tr h="517531">
                <a:tc>
                  <a:txBody>
                    <a:bodyPr/>
                    <a:lstStyle/>
                    <a:p>
                      <a:pPr algn="ctr"/>
                      <a:r>
                        <a:rPr lang="fa-IR" b="0" i="0" dirty="0" smtClean="0">
                          <a:solidFill>
                            <a:srgbClr val="000000"/>
                          </a:solidFill>
                          <a:effectLst/>
                          <a:latin typeface="Vazirmatn"/>
                          <a:cs typeface="B Nazanin" panose="00000400000000000000" pitchFamily="2" charset="-78"/>
                        </a:rPr>
                        <a:t>چون خاله‌ام سرطان پستان داشت، احتمال ابتلا برای من هم بالاست</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حساسیت درک شده</a:t>
                      </a:r>
                      <a:endParaRPr lang="en-US" dirty="0">
                        <a:cs typeface="B Nazanin" panose="00000400000000000000" pitchFamily="2" charset="-78"/>
                      </a:endParaRPr>
                    </a:p>
                  </a:txBody>
                  <a:tcPr/>
                </a:tc>
                <a:extLst>
                  <a:ext uri="{0D108BD9-81ED-4DB2-BD59-A6C34878D82A}">
                    <a16:rowId xmlns:a16="http://schemas.microsoft.com/office/drawing/2014/main" val="2604617467"/>
                  </a:ext>
                </a:extLst>
              </a:tr>
              <a:tr h="893273">
                <a:tc>
                  <a:txBody>
                    <a:bodyPr/>
                    <a:lstStyle/>
                    <a:p>
                      <a:pPr algn="ctr"/>
                      <a:r>
                        <a:rPr lang="fa-IR" b="0" i="0" dirty="0" smtClean="0">
                          <a:solidFill>
                            <a:srgbClr val="000000"/>
                          </a:solidFill>
                          <a:effectLst/>
                          <a:latin typeface="Vazirmatn"/>
                          <a:cs typeface="B Nazanin" panose="00000400000000000000" pitchFamily="2" charset="-78"/>
                        </a:rPr>
                        <a:t>اگر سرطان پستان دیر تشخیص داده شود، ممکن است مجبور به جراحی گسترده یا شیمی‌درمانی شوم و حتی زندگی‌ام در خطر باشد.</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شدت درک شده</a:t>
                      </a:r>
                      <a:endParaRPr lang="en-US" dirty="0">
                        <a:cs typeface="B Nazanin" panose="00000400000000000000" pitchFamily="2" charset="-78"/>
                      </a:endParaRPr>
                    </a:p>
                  </a:txBody>
                  <a:tcPr/>
                </a:tc>
                <a:extLst>
                  <a:ext uri="{0D108BD9-81ED-4DB2-BD59-A6C34878D82A}">
                    <a16:rowId xmlns:a16="http://schemas.microsoft.com/office/drawing/2014/main" val="3762872596"/>
                  </a:ext>
                </a:extLst>
              </a:tr>
              <a:tr h="893273">
                <a:tc>
                  <a:txBody>
                    <a:bodyPr/>
                    <a:lstStyle/>
                    <a:p>
                      <a:pPr algn="ctr"/>
                      <a:r>
                        <a:rPr lang="fa-IR" b="0" i="0" dirty="0" smtClean="0">
                          <a:solidFill>
                            <a:srgbClr val="000000"/>
                          </a:solidFill>
                          <a:effectLst/>
                          <a:latin typeface="Vazirmatn"/>
                          <a:cs typeface="B Nazanin" panose="00000400000000000000" pitchFamily="2" charset="-78"/>
                        </a:rPr>
                        <a:t>ماموگرافی می‌تواند سرطان را در مراحل اولیه پیدا کند که درمانش بسیار راحت‌تر و کم‌هزینه‌تر است.</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منافع درک شده</a:t>
                      </a:r>
                      <a:endParaRPr lang="en-US" dirty="0">
                        <a:cs typeface="B Nazanin" panose="00000400000000000000" pitchFamily="2" charset="-78"/>
                      </a:endParaRPr>
                    </a:p>
                  </a:txBody>
                  <a:tcPr/>
                </a:tc>
                <a:extLst>
                  <a:ext uri="{0D108BD9-81ED-4DB2-BD59-A6C34878D82A}">
                    <a16:rowId xmlns:a16="http://schemas.microsoft.com/office/drawing/2014/main" val="1995986513"/>
                  </a:ext>
                </a:extLst>
              </a:tr>
              <a:tr h="517531">
                <a:tc>
                  <a:txBody>
                    <a:bodyPr/>
                    <a:lstStyle/>
                    <a:p>
                      <a:pPr algn="ctr"/>
                      <a:r>
                        <a:rPr lang="fa-IR" b="0" i="0" dirty="0" smtClean="0">
                          <a:solidFill>
                            <a:srgbClr val="000000"/>
                          </a:solidFill>
                          <a:effectLst/>
                          <a:latin typeface="Vazirmatn"/>
                          <a:cs typeface="B Nazanin" panose="00000400000000000000" pitchFamily="2" charset="-78"/>
                        </a:rPr>
                        <a:t>ماموگرافی وقت‌گیر است، هزینه دارد و ممکن است دردناک باشد.</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موانع درک شده</a:t>
                      </a:r>
                      <a:endParaRPr lang="en-US" dirty="0">
                        <a:cs typeface="B Nazanin" panose="00000400000000000000" pitchFamily="2" charset="-78"/>
                      </a:endParaRPr>
                    </a:p>
                  </a:txBody>
                  <a:tcPr/>
                </a:tc>
                <a:extLst>
                  <a:ext uri="{0D108BD9-81ED-4DB2-BD59-A6C34878D82A}">
                    <a16:rowId xmlns:a16="http://schemas.microsoft.com/office/drawing/2014/main" val="145583701"/>
                  </a:ext>
                </a:extLst>
              </a:tr>
              <a:tr h="517531">
                <a:tc>
                  <a:txBody>
                    <a:bodyPr/>
                    <a:lstStyle/>
                    <a:p>
                      <a:pPr algn="ctr"/>
                      <a:r>
                        <a:rPr lang="fa-IR" b="0" i="0" dirty="0" smtClean="0">
                          <a:solidFill>
                            <a:srgbClr val="000000"/>
                          </a:solidFill>
                          <a:effectLst/>
                          <a:latin typeface="Vazirmatn"/>
                          <a:cs typeface="B Nazanin" panose="00000400000000000000" pitchFamily="2" charset="-78"/>
                        </a:rPr>
                        <a:t>دریافت پیامک یادآوری از مرکز بهداشت یا توصیه مستقیم پزشک برای انجام ماموگرافی</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راهنما برای عمل</a:t>
                      </a:r>
                      <a:endParaRPr lang="en-US" dirty="0">
                        <a:cs typeface="B Nazanin" panose="00000400000000000000" pitchFamily="2" charset="-78"/>
                      </a:endParaRPr>
                    </a:p>
                  </a:txBody>
                  <a:tcPr/>
                </a:tc>
                <a:extLst>
                  <a:ext uri="{0D108BD9-81ED-4DB2-BD59-A6C34878D82A}">
                    <a16:rowId xmlns:a16="http://schemas.microsoft.com/office/drawing/2014/main" val="744890158"/>
                  </a:ext>
                </a:extLst>
              </a:tr>
              <a:tr h="893273">
                <a:tc>
                  <a:txBody>
                    <a:bodyPr/>
                    <a:lstStyle/>
                    <a:p>
                      <a:pPr algn="ctr"/>
                      <a:r>
                        <a:rPr lang="fa-IR" b="0" i="0" dirty="0" smtClean="0">
                          <a:solidFill>
                            <a:srgbClr val="000000"/>
                          </a:solidFill>
                          <a:effectLst/>
                          <a:latin typeface="Vazirmatn"/>
                          <a:cs typeface="B Nazanin" panose="00000400000000000000" pitchFamily="2" charset="-78"/>
                        </a:rPr>
                        <a:t>با آموزش مراحل و اطمینان از اینکه می‌توانم وقت بگیرم و به راحتی انجام دهم، مطمئنم که از پسش برمی‌آیم.</a:t>
                      </a:r>
                      <a:endParaRPr lang="en-US" dirty="0">
                        <a:cs typeface="B Nazanin" panose="00000400000000000000" pitchFamily="2" charset="-78"/>
                      </a:endParaRPr>
                    </a:p>
                  </a:txBody>
                  <a:tcPr/>
                </a:tc>
                <a:tc>
                  <a:txBody>
                    <a:bodyPr/>
                    <a:lstStyle/>
                    <a:p>
                      <a:pPr algn="ctr"/>
                      <a:r>
                        <a:rPr lang="fa-IR" dirty="0" smtClean="0">
                          <a:cs typeface="B Nazanin" panose="00000400000000000000" pitchFamily="2" charset="-78"/>
                        </a:rPr>
                        <a:t>خودکارآمدی</a:t>
                      </a:r>
                      <a:endParaRPr lang="en-US" dirty="0">
                        <a:cs typeface="B Nazanin" panose="00000400000000000000" pitchFamily="2" charset="-78"/>
                      </a:endParaRPr>
                    </a:p>
                  </a:txBody>
                  <a:tcPr/>
                </a:tc>
                <a:extLst>
                  <a:ext uri="{0D108BD9-81ED-4DB2-BD59-A6C34878D82A}">
                    <a16:rowId xmlns:a16="http://schemas.microsoft.com/office/drawing/2014/main" val="2353792383"/>
                  </a:ext>
                </a:extLst>
              </a:tr>
            </a:tbl>
          </a:graphicData>
        </a:graphic>
      </p:graphicFrame>
    </p:spTree>
    <p:extLst>
      <p:ext uri="{BB962C8B-B14F-4D97-AF65-F5344CB8AC3E}">
        <p14:creationId xmlns:p14="http://schemas.microsoft.com/office/powerpoint/2010/main" val="30650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918351"/>
          </a:xfrm>
        </p:spPr>
        <p:txBody>
          <a:bodyPr>
            <a:normAutofit/>
          </a:bodyPr>
          <a:lstStyle/>
          <a:p>
            <a:pPr algn="r"/>
            <a:r>
              <a:rPr lang="fa-IR" sz="2800" dirty="0">
                <a:solidFill>
                  <a:schemeClr val="accent6">
                    <a:lumMod val="50000"/>
                  </a:schemeClr>
                </a:solidFill>
                <a:cs typeface="B Titr" panose="00000700000000000000" pitchFamily="2" charset="-78"/>
              </a:rPr>
              <a:t>مدل اعتقاد </a:t>
            </a:r>
            <a:r>
              <a:rPr lang="fa-IR" sz="2800" dirty="0" smtClean="0">
                <a:solidFill>
                  <a:schemeClr val="accent6">
                    <a:lumMod val="50000"/>
                  </a:schemeClr>
                </a:solidFill>
                <a:cs typeface="B Titr" panose="00000700000000000000" pitchFamily="2" charset="-78"/>
              </a:rPr>
              <a:t>بهداشتی:</a:t>
            </a:r>
            <a:r>
              <a:rPr lang="fa-IR" sz="2800" dirty="0">
                <a:solidFill>
                  <a:schemeClr val="accent6">
                    <a:lumMod val="50000"/>
                  </a:schemeClr>
                </a:solidFill>
                <a:cs typeface="B Titr" panose="00000700000000000000" pitchFamily="2" charset="-78"/>
              </a:rPr>
              <a:t/>
            </a:r>
            <a:br>
              <a:rPr lang="fa-IR" sz="2800" dirty="0">
                <a:solidFill>
                  <a:schemeClr val="accent6">
                    <a:lumMod val="50000"/>
                  </a:schemeClr>
                </a:solidFill>
                <a:cs typeface="B Titr" panose="00000700000000000000" pitchFamily="2" charset="-78"/>
              </a:rPr>
            </a:br>
            <a:r>
              <a:rPr lang="fa-IR" sz="2800" dirty="0">
                <a:solidFill>
                  <a:schemeClr val="accent6">
                    <a:lumMod val="50000"/>
                  </a:schemeClr>
                </a:solidFill>
                <a:cs typeface="B Titr" panose="00000700000000000000" pitchFamily="2" charset="-78"/>
              </a:rPr>
              <a:t>           </a:t>
            </a:r>
            <a:r>
              <a:rPr lang="en-US" sz="2800" dirty="0">
                <a:solidFill>
                  <a:schemeClr val="accent6">
                    <a:lumMod val="50000"/>
                  </a:schemeClr>
                </a:solidFill>
                <a:latin typeface="Vazirmatn"/>
                <a:cs typeface="B Titr" panose="00000700000000000000" pitchFamily="2" charset="-78"/>
              </a:rPr>
              <a:t>Health Belief Model</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marL="0" indent="0" algn="r">
              <a:lnSpc>
                <a:spcPct val="150000"/>
              </a:lnSpc>
              <a:buNone/>
            </a:pPr>
            <a:r>
              <a:rPr lang="fa-IR" dirty="0">
                <a:solidFill>
                  <a:srgbClr val="000000"/>
                </a:solidFill>
                <a:latin typeface="Vazirmatn"/>
                <a:cs typeface="B Nazanin" panose="00000400000000000000" pitchFamily="2" charset="-78"/>
              </a:rPr>
              <a:t>فرض کنید می‌خواهیم زنان را به انجام ماموگرافی تشویق کنیم: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حساسیت </a:t>
            </a:r>
            <a:r>
              <a:rPr lang="fa-IR" dirty="0">
                <a:solidFill>
                  <a:srgbClr val="000000"/>
                </a:solidFill>
                <a:latin typeface="Vazirmatn"/>
                <a:cs typeface="B Nazanin" panose="00000400000000000000" pitchFamily="2" charset="-78"/>
              </a:rPr>
              <a:t>درک‌شده: اطلاع‌رسانی درباره شیوع سرطان پستان.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شدت </a:t>
            </a:r>
            <a:r>
              <a:rPr lang="fa-IR" dirty="0">
                <a:solidFill>
                  <a:srgbClr val="000000"/>
                </a:solidFill>
                <a:latin typeface="Vazirmatn"/>
                <a:cs typeface="B Nazanin" panose="00000400000000000000" pitchFamily="2" charset="-78"/>
              </a:rPr>
              <a:t>درک‌شده: توضیح خطرات دیر تشخیص دادن بیماری.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منافع </a:t>
            </a:r>
            <a:r>
              <a:rPr lang="fa-IR" dirty="0">
                <a:solidFill>
                  <a:srgbClr val="000000"/>
                </a:solidFill>
                <a:latin typeface="Vazirmatn"/>
                <a:cs typeface="B Nazanin" panose="00000400000000000000" pitchFamily="2" charset="-78"/>
              </a:rPr>
              <a:t>درک‌شده: نشان دادن اینکه ماموگرافی می‌تواند زندگی را نجات دهد.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موانع </a:t>
            </a:r>
            <a:r>
              <a:rPr lang="fa-IR" dirty="0">
                <a:solidFill>
                  <a:srgbClr val="000000"/>
                </a:solidFill>
                <a:latin typeface="Vazirmatn"/>
                <a:cs typeface="B Nazanin" panose="00000400000000000000" pitchFamily="2" charset="-78"/>
              </a:rPr>
              <a:t>درک‌شده: فراهم کردن خدمات کم‌هزینه یا رایگان برای کاهش مانع مالی.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محرک </a:t>
            </a:r>
            <a:r>
              <a:rPr lang="fa-IR" dirty="0">
                <a:solidFill>
                  <a:srgbClr val="000000"/>
                </a:solidFill>
                <a:latin typeface="Vazirmatn"/>
                <a:cs typeface="B Nazanin" panose="00000400000000000000" pitchFamily="2" charset="-78"/>
              </a:rPr>
              <a:t>عمل: ارسال دعوت‌نامه یا پیامک یادآوری.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خودکارآمدی</a:t>
            </a:r>
            <a:r>
              <a:rPr lang="fa-IR" dirty="0">
                <a:solidFill>
                  <a:srgbClr val="000000"/>
                </a:solidFill>
                <a:latin typeface="Vazirmatn"/>
                <a:cs typeface="B Nazanin" panose="00000400000000000000" pitchFamily="2" charset="-78"/>
              </a:rPr>
              <a:t>: آموزش مراحل ساده انجام آزمایش و کاهش ترس. </a:t>
            </a:r>
            <a:r>
              <a:rPr lang="fa-IR" dirty="0">
                <a:cs typeface="B Nazanin" panose="00000400000000000000" pitchFamily="2" charset="-78"/>
              </a:rPr>
              <a:t/>
            </a:r>
            <a:br>
              <a:rPr lang="fa-IR" dirty="0">
                <a:cs typeface="B Nazanin" panose="00000400000000000000" pitchFamily="2" charset="-78"/>
              </a:rPr>
            </a:br>
            <a:endParaRPr lang="en-US" dirty="0">
              <a:cs typeface="B Nazanin" panose="00000400000000000000" pitchFamily="2" charset="-78"/>
            </a:endParaRPr>
          </a:p>
        </p:txBody>
      </p:sp>
    </p:spTree>
    <p:extLst>
      <p:ext uri="{BB962C8B-B14F-4D97-AF65-F5344CB8AC3E}">
        <p14:creationId xmlns:p14="http://schemas.microsoft.com/office/powerpoint/2010/main" val="74500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807515"/>
          </a:xfrm>
        </p:spPr>
        <p:txBody>
          <a:bodyPr/>
          <a:lstStyle/>
          <a:p>
            <a:pPr algn="r"/>
            <a:r>
              <a:rPr lang="fa-IR" sz="2800" dirty="0">
                <a:solidFill>
                  <a:srgbClr val="51C3F9">
                    <a:lumMod val="50000"/>
                  </a:srgbClr>
                </a:solidFill>
                <a:cs typeface="B Titr" panose="00000700000000000000" pitchFamily="2" charset="-78"/>
              </a:rPr>
              <a:t>تئوری رفتار برنامه ریزی شده:</a:t>
            </a:r>
            <a:endParaRPr lang="en-US" dirty="0"/>
          </a:p>
        </p:txBody>
      </p:sp>
      <p:sp>
        <p:nvSpPr>
          <p:cNvPr id="3" name="Content Placeholder 2"/>
          <p:cNvSpPr>
            <a:spLocks noGrp="1"/>
          </p:cNvSpPr>
          <p:nvPr>
            <p:ph idx="1"/>
          </p:nvPr>
        </p:nvSpPr>
        <p:spPr>
          <a:xfrm>
            <a:off x="1066800" y="1533236"/>
            <a:ext cx="10058400" cy="4501804"/>
          </a:xfrm>
        </p:spPr>
        <p:txBody>
          <a:bodyPr>
            <a:normAutofit fontScale="92500"/>
          </a:bodyPr>
          <a:lstStyle/>
          <a:p>
            <a:pPr marL="0" indent="0" algn="r">
              <a:lnSpc>
                <a:spcPct val="150000"/>
              </a:lnSpc>
              <a:buNone/>
            </a:pPr>
            <a:r>
              <a:rPr lang="fa-IR" dirty="0" smtClean="0">
                <a:solidFill>
                  <a:srgbClr val="000000"/>
                </a:solidFill>
                <a:latin typeface="Vazirmatn"/>
                <a:cs typeface="B Nazanin" panose="00000400000000000000" pitchFamily="2" charset="-78"/>
              </a:rPr>
              <a:t>یکی </a:t>
            </a:r>
            <a:r>
              <a:rPr lang="fa-IR" dirty="0">
                <a:solidFill>
                  <a:srgbClr val="000000"/>
                </a:solidFill>
                <a:latin typeface="Vazirmatn"/>
                <a:cs typeface="B Nazanin" panose="00000400000000000000" pitchFamily="2" charset="-78"/>
              </a:rPr>
              <a:t>از مدل‌های مهم در روان‌شناسی اجتماعی است که ایسِک </a:t>
            </a:r>
            <a:r>
              <a:rPr lang="fa-IR" dirty="0" smtClean="0">
                <a:solidFill>
                  <a:srgbClr val="000000"/>
                </a:solidFill>
                <a:latin typeface="Vazirmatn"/>
                <a:cs typeface="B Nazanin" panose="00000400000000000000" pitchFamily="2" charset="-78"/>
              </a:rPr>
              <a:t>آجزن آن را در سال 1991 توسعه داد.</a:t>
            </a:r>
          </a:p>
          <a:p>
            <a:pPr marL="0" indent="0" algn="r">
              <a:lnSpc>
                <a:spcPct val="15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این تئوری توضیح می‌دهد چرا مردم یک رفتار خاص را انجام می‌دهند یا انجام نمی‌دهند و بر این اساس می‌توان مداخلات تغییر رفتار را طراحی کرد</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هسته اصلی نظریه:</a:t>
            </a:r>
          </a:p>
          <a:p>
            <a:pPr marL="0" indent="0" algn="r">
              <a:lnSpc>
                <a:spcPct val="150000"/>
              </a:lnSpc>
              <a:buNone/>
            </a:pPr>
            <a:r>
              <a:rPr lang="fa-IR" dirty="0" smtClean="0">
                <a:solidFill>
                  <a:srgbClr val="000000"/>
                </a:solidFill>
                <a:latin typeface="Vazirmatn"/>
                <a:cs typeface="B Nazanin" panose="00000400000000000000" pitchFamily="2" charset="-78"/>
              </a:rPr>
              <a:t>این نظریه </a:t>
            </a:r>
            <a:r>
              <a:rPr lang="fa-IR" dirty="0">
                <a:solidFill>
                  <a:srgbClr val="000000"/>
                </a:solidFill>
                <a:latin typeface="Vazirmatn"/>
                <a:cs typeface="B Nazanin" panose="00000400000000000000" pitchFamily="2" charset="-78"/>
              </a:rPr>
              <a:t>می‌گوید قوی‌ترین پیش‌بینی‌کننده انجام یک رفتار، «نیت رفتاری</a:t>
            </a:r>
            <a:r>
              <a:rPr lang="fa-IR" dirty="0" smtClean="0">
                <a:solidFill>
                  <a:srgbClr val="000000"/>
                </a:solidFill>
                <a:latin typeface="Vazirmatn"/>
                <a:cs typeface="B Nazanin" panose="00000400000000000000" pitchFamily="2" charset="-78"/>
              </a:rPr>
              <a:t>» فرد است.</a:t>
            </a:r>
          </a:p>
          <a:p>
            <a:pPr marL="0" indent="0" algn="r">
              <a:lnSpc>
                <a:spcPct val="150000"/>
              </a:lnSpc>
              <a:buNone/>
            </a:pPr>
            <a:r>
              <a:rPr lang="fa-IR" b="1" dirty="0" smtClean="0">
                <a:solidFill>
                  <a:schemeClr val="accent3">
                    <a:lumMod val="75000"/>
                  </a:schemeClr>
                </a:solidFill>
                <a:latin typeface="Vazirmatn"/>
                <a:cs typeface="B Nazanin" panose="00000400000000000000" pitchFamily="2" charset="-78"/>
              </a:rPr>
              <a:t>عوامل موثر بر شکل گیری نیت:</a:t>
            </a:r>
          </a:p>
          <a:p>
            <a:pPr marL="0" indent="0" algn="r">
              <a:lnSpc>
                <a:spcPct val="150000"/>
              </a:lnSpc>
              <a:buNone/>
            </a:pPr>
            <a:r>
              <a:rPr lang="fa-IR" dirty="0" smtClean="0">
                <a:solidFill>
                  <a:schemeClr val="accent3">
                    <a:lumMod val="75000"/>
                  </a:schemeClr>
                </a:solidFill>
                <a:latin typeface="Vazirmatn"/>
                <a:cs typeface="B Nazanin" panose="00000400000000000000" pitchFamily="2" charset="-78"/>
              </a:rPr>
              <a:t>1. نگرش </a:t>
            </a:r>
            <a:r>
              <a:rPr lang="fa-IR" dirty="0">
                <a:solidFill>
                  <a:schemeClr val="accent3">
                    <a:lumMod val="75000"/>
                  </a:schemeClr>
                </a:solidFill>
                <a:latin typeface="Vazirmatn"/>
                <a:cs typeface="B Nazanin" panose="00000400000000000000" pitchFamily="2" charset="-78"/>
              </a:rPr>
              <a:t>نسبت به </a:t>
            </a:r>
            <a:r>
              <a:rPr lang="fa-IR" dirty="0" smtClean="0">
                <a:solidFill>
                  <a:schemeClr val="accent3">
                    <a:lumMod val="75000"/>
                  </a:schemeClr>
                </a:solidFill>
                <a:latin typeface="Vazirmatn"/>
                <a:cs typeface="B Nazanin" panose="00000400000000000000" pitchFamily="2" charset="-78"/>
              </a:rPr>
              <a:t>رفتار:</a:t>
            </a:r>
            <a:r>
              <a:rPr lang="fa-IR" dirty="0">
                <a:solidFill>
                  <a:schemeClr val="accent3">
                    <a:lumMod val="75000"/>
                  </a:schemeClr>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یعنی فرد رفتار را چقدر مثبت یا منفی ارزیابی می‌کند. این نگرش بر اساس باورهای فرد درباره پیامدهای رفتار و ارزش این پیامدها شکل می‌گیرد</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در اینجا باور رفتاری و ارزشیابی پیامد مهم هستند.باور به اینکه چقدر پیامدهای رفتار به فرد نزدیکند.پیداکردن پیامدهای ارزشمندبسیارمهم اند.</a:t>
            </a:r>
          </a:p>
          <a:p>
            <a:pPr marL="0" indent="0" algn="r">
              <a:lnSpc>
                <a:spcPct val="150000"/>
              </a:lnSpc>
              <a:buNone/>
            </a:pP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مثال: اگر کسی باور دارد ورزش روزانه باعث سلامتی و کاهش استرس می‌شود و این پیامدها برایش مهم است، نگرش مثبتی به ورزش پیدا می‌کند</a:t>
            </a:r>
            <a:r>
              <a:rPr lang="fa-IR" dirty="0" smtClean="0">
                <a:solidFill>
                  <a:srgbClr val="000000"/>
                </a:solidFill>
                <a:latin typeface="Vazirmatn"/>
                <a:cs typeface="B Nazanin" panose="00000400000000000000" pitchFamily="2" charset="-78"/>
              </a:rPr>
              <a:t>.</a:t>
            </a:r>
          </a:p>
          <a:p>
            <a:pPr marL="0" indent="0" algn="r">
              <a:lnSpc>
                <a:spcPct val="150000"/>
              </a:lnSpc>
              <a:buNone/>
            </a:pPr>
            <a:endParaRPr lang="en-US" dirty="0">
              <a:cs typeface="B Nazanin" panose="00000400000000000000" pitchFamily="2" charset="-78"/>
            </a:endParaRPr>
          </a:p>
        </p:txBody>
      </p:sp>
    </p:spTree>
    <p:extLst>
      <p:ext uri="{BB962C8B-B14F-4D97-AF65-F5344CB8AC3E}">
        <p14:creationId xmlns:p14="http://schemas.microsoft.com/office/powerpoint/2010/main" val="10681847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687442"/>
          </a:xfrm>
        </p:spPr>
        <p:txBody>
          <a:bodyPr>
            <a:normAutofit/>
          </a:bodyPr>
          <a:lstStyle/>
          <a:p>
            <a:pPr algn="r"/>
            <a:r>
              <a:rPr lang="fa-IR" sz="2800" dirty="0">
                <a:solidFill>
                  <a:schemeClr val="accent6">
                    <a:lumMod val="50000"/>
                  </a:schemeClr>
                </a:solidFill>
                <a:cs typeface="B Titr" panose="00000700000000000000" pitchFamily="2" charset="-78"/>
              </a:rPr>
              <a:t>تئوری رفتار برنامه ریزی </a:t>
            </a:r>
            <a:r>
              <a:rPr lang="fa-IR" sz="2800" dirty="0" smtClean="0">
                <a:solidFill>
                  <a:schemeClr val="accent6">
                    <a:lumMod val="50000"/>
                  </a:schemeClr>
                </a:solidFill>
                <a:cs typeface="B Titr" panose="00000700000000000000" pitchFamily="2" charset="-78"/>
              </a:rPr>
              <a:t>شده:</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a:xfrm>
            <a:off x="1066800" y="1422400"/>
            <a:ext cx="10058400" cy="4612640"/>
          </a:xfrm>
        </p:spPr>
        <p:txBody>
          <a:bodyPr>
            <a:normAutofit fontScale="92500" lnSpcReduction="20000"/>
          </a:bodyPr>
          <a:lstStyle/>
          <a:p>
            <a:pPr marL="0" indent="0" algn="r">
              <a:lnSpc>
                <a:spcPct val="160000"/>
              </a:lnSpc>
              <a:buNone/>
            </a:pPr>
            <a:r>
              <a:rPr lang="fa-IR" dirty="0">
                <a:solidFill>
                  <a:srgbClr val="000000"/>
                </a:solidFill>
                <a:latin typeface="Vazirmatn"/>
                <a:cs typeface="B Nazanin" panose="00000400000000000000" pitchFamily="2" charset="-78"/>
              </a:rPr>
              <a:t>2</a:t>
            </a:r>
            <a:r>
              <a:rPr lang="fa-IR" dirty="0">
                <a:solidFill>
                  <a:schemeClr val="accent3">
                    <a:lumMod val="75000"/>
                  </a:schemeClr>
                </a:solidFill>
                <a:latin typeface="Vazirmatn"/>
                <a:cs typeface="B Nazanin" panose="00000400000000000000" pitchFamily="2" charset="-78"/>
              </a:rPr>
              <a:t>. هنجارهای </a:t>
            </a:r>
            <a:r>
              <a:rPr lang="fa-IR" dirty="0" smtClean="0">
                <a:solidFill>
                  <a:schemeClr val="accent3">
                    <a:lumMod val="75000"/>
                  </a:schemeClr>
                </a:solidFill>
                <a:latin typeface="Vazirmatn"/>
                <a:cs typeface="B Nazanin" panose="00000400000000000000" pitchFamily="2" charset="-78"/>
              </a:rPr>
              <a:t>ذهنی:</a:t>
            </a:r>
          </a:p>
          <a:p>
            <a:pPr marL="0" indent="0" algn="r">
              <a:lnSpc>
                <a:spcPct val="160000"/>
              </a:lnSpc>
              <a:buNone/>
            </a:pPr>
            <a:r>
              <a:rPr lang="fa-IR" dirty="0" smtClean="0">
                <a:solidFill>
                  <a:srgbClr val="000000"/>
                </a:solidFill>
                <a:latin typeface="Vazirmatn"/>
                <a:cs typeface="B Nazanin" panose="00000400000000000000" pitchFamily="2" charset="-78"/>
              </a:rPr>
              <a:t> فشار </a:t>
            </a:r>
            <a:r>
              <a:rPr lang="fa-IR" dirty="0">
                <a:solidFill>
                  <a:srgbClr val="000000"/>
                </a:solidFill>
                <a:latin typeface="Vazirmatn"/>
                <a:cs typeface="B Nazanin" panose="00000400000000000000" pitchFamily="2" charset="-78"/>
              </a:rPr>
              <a:t>اجتماعی ادراک‌شده برای انجام یا انجام ندادن رفتار. ناشی از باور فرد درباره انتظارات دیگران مهم (خانواده، دوستان، جامعه) و تمایل فرد به پیروی از این انتظارات. </a:t>
            </a:r>
            <a:r>
              <a:rPr lang="fa-IR" dirty="0" smtClean="0">
                <a:solidFill>
                  <a:srgbClr val="000000"/>
                </a:solidFill>
                <a:latin typeface="Vazirmatn"/>
                <a:cs typeface="B Nazanin" panose="00000400000000000000" pitchFamily="2" charset="-78"/>
              </a:rPr>
              <a:t>در اینجا تاثیر بر گروه هدف ثانویه بسیار مهم است.در موضوع مهم: باور هنجاری:اینکه دیگران مهم چقدر با انجام رفتار من موافقند.انگیزه برای اطاعت:اینکه به حرف چه کسی بیشتر گوش می دهد.</a:t>
            </a:r>
          </a:p>
          <a:p>
            <a:pPr marL="0" indent="0" algn="r">
              <a:lnSpc>
                <a:spcPct val="160000"/>
              </a:lnSpc>
              <a:buNone/>
            </a:pPr>
            <a:r>
              <a:rPr lang="fa-IR" dirty="0" smtClean="0">
                <a:solidFill>
                  <a:srgbClr val="000000"/>
                </a:solidFill>
                <a:latin typeface="Vazirmatn"/>
                <a:cs typeface="B Nazanin" panose="00000400000000000000" pitchFamily="2" charset="-78"/>
              </a:rPr>
              <a:t>مثال</a:t>
            </a:r>
            <a:r>
              <a:rPr lang="fa-IR" dirty="0">
                <a:solidFill>
                  <a:srgbClr val="000000"/>
                </a:solidFill>
                <a:latin typeface="Vazirmatn"/>
                <a:cs typeface="B Nazanin" panose="00000400000000000000" pitchFamily="2" charset="-78"/>
              </a:rPr>
              <a:t>: اگر خانواده و دوستان فرد همگی تغذیه سالم را ارزشمند بدانند، احتمال بیشتری دارد فرد هم این رفتار را انجام دهد</a:t>
            </a:r>
            <a:r>
              <a:rPr lang="fa-IR" dirty="0" smtClean="0">
                <a:solidFill>
                  <a:srgbClr val="000000"/>
                </a:solidFill>
                <a:latin typeface="Vazirmatn"/>
                <a:cs typeface="B Nazanin" panose="00000400000000000000" pitchFamily="2" charset="-78"/>
              </a:rPr>
              <a:t>.</a:t>
            </a:r>
          </a:p>
          <a:p>
            <a:pPr marL="0" indent="0" algn="r">
              <a:lnSpc>
                <a:spcPct val="160000"/>
              </a:lnSpc>
              <a:buNone/>
            </a:pPr>
            <a:r>
              <a:rPr lang="fa-IR" dirty="0">
                <a:solidFill>
                  <a:schemeClr val="accent3">
                    <a:lumMod val="75000"/>
                  </a:schemeClr>
                </a:solidFill>
                <a:latin typeface="Vazirmatn"/>
                <a:cs typeface="B Nazanin" panose="00000400000000000000" pitchFamily="2" charset="-78"/>
              </a:rPr>
              <a:t>3. کنترل رفتاری </a:t>
            </a:r>
            <a:r>
              <a:rPr lang="fa-IR" dirty="0" smtClean="0">
                <a:solidFill>
                  <a:schemeClr val="accent3">
                    <a:lumMod val="75000"/>
                  </a:schemeClr>
                </a:solidFill>
                <a:latin typeface="Vazirmatn"/>
                <a:cs typeface="B Nazanin" panose="00000400000000000000" pitchFamily="2" charset="-78"/>
              </a:rPr>
              <a:t>ادراک‌شده:</a:t>
            </a:r>
          </a:p>
          <a:p>
            <a:pPr marL="0" indent="0" algn="r">
              <a:lnSpc>
                <a:spcPct val="160000"/>
              </a:lnSpc>
              <a:buNone/>
            </a:pPr>
            <a:r>
              <a:rPr lang="fa-IR" dirty="0">
                <a:solidFill>
                  <a:srgbClr val="000000"/>
                </a:solidFill>
                <a:latin typeface="Vazirmatn"/>
                <a:cs typeface="B Nazanin" panose="00000400000000000000" pitchFamily="2" charset="-78"/>
              </a:rPr>
              <a:t>باور فرد درباره اینکه انجام رفتار چقدر آسان یا دشوار است. مشابه مفهوم «خودکارآمدی</a:t>
            </a:r>
            <a:r>
              <a:rPr lang="fa-IR" dirty="0" smtClean="0">
                <a:solidFill>
                  <a:srgbClr val="000000"/>
                </a:solidFill>
                <a:latin typeface="Vazirmatn"/>
                <a:cs typeface="B Nazanin" panose="00000400000000000000" pitchFamily="2" charset="-78"/>
              </a:rPr>
              <a:t>». </a:t>
            </a:r>
            <a:r>
              <a:rPr lang="fa-IR" dirty="0">
                <a:solidFill>
                  <a:srgbClr val="000000"/>
                </a:solidFill>
                <a:latin typeface="Vazirmatn"/>
                <a:cs typeface="B Nazanin" panose="00000400000000000000" pitchFamily="2" charset="-78"/>
              </a:rPr>
              <a:t>عوامل مؤثر: مهارت‌ها، منابع، فرصت‌ها، موانع</a:t>
            </a:r>
            <a:r>
              <a:rPr lang="fa-IR" dirty="0" smtClean="0">
                <a:solidFill>
                  <a:srgbClr val="000000"/>
                </a:solidFill>
                <a:latin typeface="Vazirmatn"/>
                <a:cs typeface="B Nazanin" panose="00000400000000000000" pitchFamily="2" charset="-78"/>
              </a:rPr>
              <a:t>. </a:t>
            </a:r>
          </a:p>
          <a:p>
            <a:pPr marL="0" indent="0" algn="r">
              <a:lnSpc>
                <a:spcPct val="160000"/>
              </a:lnSpc>
              <a:buNone/>
            </a:pPr>
            <a:r>
              <a:rPr lang="fa-IR" dirty="0" smtClean="0">
                <a:solidFill>
                  <a:srgbClr val="000000"/>
                </a:solidFill>
                <a:latin typeface="Vazirmatn"/>
                <a:cs typeface="B Nazanin" panose="00000400000000000000" pitchFamily="2" charset="-78"/>
              </a:rPr>
              <a:t>باور کنترلی :باور به وجود تسهیل کننده ها و موانع انجام رفتار.قدرت درک شده: باور به توانمندی فرد در جهت استفاده از تسهیل کننده ها و غلبه بر موانع</a:t>
            </a:r>
          </a:p>
          <a:p>
            <a:pPr marL="0" indent="0" algn="r">
              <a:lnSpc>
                <a:spcPct val="160000"/>
              </a:lnSpc>
              <a:buNone/>
            </a:pPr>
            <a:r>
              <a:rPr lang="fa-IR" dirty="0" smtClean="0">
                <a:solidFill>
                  <a:srgbClr val="000000"/>
                </a:solidFill>
                <a:latin typeface="Vazirmatn"/>
                <a:cs typeface="B Nazanin" panose="00000400000000000000" pitchFamily="2" charset="-78"/>
              </a:rPr>
              <a:t>مثال</a:t>
            </a:r>
            <a:r>
              <a:rPr lang="fa-IR" dirty="0">
                <a:solidFill>
                  <a:srgbClr val="000000"/>
                </a:solidFill>
                <a:latin typeface="Vazirmatn"/>
                <a:cs typeface="B Nazanin" panose="00000400000000000000" pitchFamily="2" charset="-78"/>
              </a:rPr>
              <a:t>: اگر کسی احساس کند وقت، امکانات و مهارت آشپزی سالم دارد، کنترل رفتاری ادراک‌شده‌اش بالاتر است.</a:t>
            </a:r>
            <a:endParaRPr lang="en-US" dirty="0">
              <a:cs typeface="B Nazanin" panose="00000400000000000000" pitchFamily="2" charset="-78"/>
            </a:endParaRPr>
          </a:p>
        </p:txBody>
      </p:sp>
    </p:spTree>
    <p:extLst>
      <p:ext uri="{BB962C8B-B14F-4D97-AF65-F5344CB8AC3E}">
        <p14:creationId xmlns:p14="http://schemas.microsoft.com/office/powerpoint/2010/main" val="37660862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a:lstStyle/>
          <a:p>
            <a:pPr algn="r"/>
            <a:r>
              <a:rPr lang="fa-IR" sz="2800" dirty="0">
                <a:solidFill>
                  <a:srgbClr val="51C3F9">
                    <a:lumMod val="50000"/>
                  </a:srgbClr>
                </a:solidFill>
                <a:cs typeface="B Titr" panose="00000700000000000000" pitchFamily="2" charset="-78"/>
              </a:rPr>
              <a:t>تئوری رفتار برنامه ریزی شده:</a:t>
            </a:r>
            <a:endParaRPr lang="en-US" dirty="0">
              <a:solidFill>
                <a:schemeClr val="tx1"/>
              </a:solidFill>
              <a:cs typeface="B Nazanin" panose="00000400000000000000" pitchFamily="2" charset="-78"/>
            </a:endParaRPr>
          </a:p>
        </p:txBody>
      </p:sp>
      <p:grpSp>
        <p:nvGrpSpPr>
          <p:cNvPr id="5" name="Group 4"/>
          <p:cNvGrpSpPr/>
          <p:nvPr/>
        </p:nvGrpSpPr>
        <p:grpSpPr>
          <a:xfrm>
            <a:off x="1525722" y="2783188"/>
            <a:ext cx="6168551" cy="2984063"/>
            <a:chOff x="1525722" y="2783188"/>
            <a:chExt cx="6168551" cy="2984063"/>
          </a:xfrm>
          <a:solidFill>
            <a:schemeClr val="accent1">
              <a:lumMod val="60000"/>
              <a:lumOff val="40000"/>
            </a:schemeClr>
          </a:solidFill>
        </p:grpSpPr>
        <p:sp>
          <p:nvSpPr>
            <p:cNvPr id="6" name="Freeform 5"/>
            <p:cNvSpPr/>
            <p:nvPr/>
          </p:nvSpPr>
          <p:spPr>
            <a:xfrm>
              <a:off x="4495280" y="4349096"/>
              <a:ext cx="887225" cy="1065751"/>
            </a:xfrm>
            <a:custGeom>
              <a:avLst/>
              <a:gdLst>
                <a:gd name="connsiteX0" fmla="*/ 0 w 887225"/>
                <a:gd name="connsiteY0" fmla="*/ 0 h 1065751"/>
                <a:gd name="connsiteX1" fmla="*/ 443612 w 887225"/>
                <a:gd name="connsiteY1" fmla="*/ 0 h 1065751"/>
                <a:gd name="connsiteX2" fmla="*/ 443612 w 887225"/>
                <a:gd name="connsiteY2" fmla="*/ 1065751 h 1065751"/>
                <a:gd name="connsiteX3" fmla="*/ 887225 w 887225"/>
                <a:gd name="connsiteY3" fmla="*/ 1065751 h 1065751"/>
              </a:gdLst>
              <a:ahLst/>
              <a:cxnLst>
                <a:cxn ang="0">
                  <a:pos x="connsiteX0" y="connsiteY0"/>
                </a:cxn>
                <a:cxn ang="0">
                  <a:pos x="connsiteX1" y="connsiteY1"/>
                </a:cxn>
                <a:cxn ang="0">
                  <a:pos x="connsiteX2" y="connsiteY2"/>
                </a:cxn>
                <a:cxn ang="0">
                  <a:pos x="connsiteX3" y="connsiteY3"/>
                </a:cxn>
              </a:cxnLst>
              <a:rect l="l" t="t" r="r" b="b"/>
              <a:pathLst>
                <a:path w="887225" h="1065751">
                  <a:moveTo>
                    <a:pt x="0" y="0"/>
                  </a:moveTo>
                  <a:lnTo>
                    <a:pt x="443612" y="0"/>
                  </a:lnTo>
                  <a:lnTo>
                    <a:pt x="443612" y="1065751"/>
                  </a:lnTo>
                  <a:lnTo>
                    <a:pt x="887225" y="1065751"/>
                  </a:lnTo>
                </a:path>
              </a:pathLst>
            </a:custGeom>
            <a:grpFill/>
            <a:ln>
              <a:solidFill>
                <a:srgbClr val="0070C0"/>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21644" tIns="498208" rIns="421645" bIns="498207"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cs typeface="B Nazanin" panose="00000400000000000000" pitchFamily="2" charset="-78"/>
              </a:endParaRPr>
            </a:p>
          </p:txBody>
        </p:sp>
        <p:sp>
          <p:nvSpPr>
            <p:cNvPr id="7" name="Freeform 6"/>
            <p:cNvSpPr/>
            <p:nvPr/>
          </p:nvSpPr>
          <p:spPr>
            <a:xfrm>
              <a:off x="4495280" y="4214167"/>
              <a:ext cx="861079" cy="91440"/>
            </a:xfrm>
            <a:custGeom>
              <a:avLst/>
              <a:gdLst>
                <a:gd name="connsiteX0" fmla="*/ 0 w 861079"/>
                <a:gd name="connsiteY0" fmla="*/ 134928 h 91440"/>
                <a:gd name="connsiteX1" fmla="*/ 430539 w 861079"/>
                <a:gd name="connsiteY1" fmla="*/ 134928 h 91440"/>
                <a:gd name="connsiteX2" fmla="*/ 430539 w 861079"/>
                <a:gd name="connsiteY2" fmla="*/ 45720 h 91440"/>
                <a:gd name="connsiteX3" fmla="*/ 861079 w 861079"/>
                <a:gd name="connsiteY3" fmla="*/ 45720 h 91440"/>
              </a:gdLst>
              <a:ahLst/>
              <a:cxnLst>
                <a:cxn ang="0">
                  <a:pos x="connsiteX0" y="connsiteY0"/>
                </a:cxn>
                <a:cxn ang="0">
                  <a:pos x="connsiteX1" y="connsiteY1"/>
                </a:cxn>
                <a:cxn ang="0">
                  <a:pos x="connsiteX2" y="connsiteY2"/>
                </a:cxn>
                <a:cxn ang="0">
                  <a:pos x="connsiteX3" y="connsiteY3"/>
                </a:cxn>
              </a:cxnLst>
              <a:rect l="l" t="t" r="r" b="b"/>
              <a:pathLst>
                <a:path w="861079" h="91440">
                  <a:moveTo>
                    <a:pt x="0" y="134928"/>
                  </a:moveTo>
                  <a:lnTo>
                    <a:pt x="430539" y="134928"/>
                  </a:lnTo>
                  <a:lnTo>
                    <a:pt x="430539" y="45720"/>
                  </a:lnTo>
                  <a:lnTo>
                    <a:pt x="861079" y="45720"/>
                  </a:lnTo>
                </a:path>
              </a:pathLst>
            </a:custGeom>
            <a:grpFill/>
            <a:ln>
              <a:solidFill>
                <a:srgbClr val="0070C0"/>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21597" tIns="24077" rIns="421598" bIns="24079"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cs typeface="B Nazanin" panose="00000400000000000000" pitchFamily="2" charset="-78"/>
              </a:endParaRPr>
            </a:p>
          </p:txBody>
        </p:sp>
        <p:sp>
          <p:nvSpPr>
            <p:cNvPr id="8" name="Freeform 7"/>
            <p:cNvSpPr/>
            <p:nvPr/>
          </p:nvSpPr>
          <p:spPr>
            <a:xfrm>
              <a:off x="4495280" y="3135592"/>
              <a:ext cx="877978" cy="1213503"/>
            </a:xfrm>
            <a:custGeom>
              <a:avLst/>
              <a:gdLst>
                <a:gd name="connsiteX0" fmla="*/ 0 w 877978"/>
                <a:gd name="connsiteY0" fmla="*/ 1213503 h 1213503"/>
                <a:gd name="connsiteX1" fmla="*/ 438989 w 877978"/>
                <a:gd name="connsiteY1" fmla="*/ 1213503 h 1213503"/>
                <a:gd name="connsiteX2" fmla="*/ 438989 w 877978"/>
                <a:gd name="connsiteY2" fmla="*/ 0 h 1213503"/>
                <a:gd name="connsiteX3" fmla="*/ 877978 w 877978"/>
                <a:gd name="connsiteY3" fmla="*/ 0 h 1213503"/>
              </a:gdLst>
              <a:ahLst/>
              <a:cxnLst>
                <a:cxn ang="0">
                  <a:pos x="connsiteX0" y="connsiteY0"/>
                </a:cxn>
                <a:cxn ang="0">
                  <a:pos x="connsiteX1" y="connsiteY1"/>
                </a:cxn>
                <a:cxn ang="0">
                  <a:pos x="connsiteX2" y="connsiteY2"/>
                </a:cxn>
                <a:cxn ang="0">
                  <a:pos x="connsiteX3" y="connsiteY3"/>
                </a:cxn>
              </a:cxnLst>
              <a:rect l="l" t="t" r="r" b="b"/>
              <a:pathLst>
                <a:path w="877978" h="1213503">
                  <a:moveTo>
                    <a:pt x="0" y="1213503"/>
                  </a:moveTo>
                  <a:lnTo>
                    <a:pt x="438989" y="1213503"/>
                  </a:lnTo>
                  <a:lnTo>
                    <a:pt x="438989" y="0"/>
                  </a:lnTo>
                  <a:lnTo>
                    <a:pt x="877978" y="0"/>
                  </a:lnTo>
                </a:path>
              </a:pathLst>
            </a:custGeom>
            <a:grpFill/>
            <a:ln>
              <a:solidFill>
                <a:srgbClr val="0070C0"/>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14244" tIns="569307" rIns="414244" bIns="569306" numCol="1" spcCol="1270" anchor="ctr" anchorCtr="0">
              <a:noAutofit/>
            </a:bodyPr>
            <a:lstStyle/>
            <a:p>
              <a:pPr lvl="0" algn="ctr" defTabSz="222250">
                <a:lnSpc>
                  <a:spcPct val="90000"/>
                </a:lnSpc>
                <a:spcBef>
                  <a:spcPct val="0"/>
                </a:spcBef>
                <a:spcAft>
                  <a:spcPct val="35000"/>
                </a:spcAft>
              </a:pPr>
              <a:endParaRPr lang="en-US" sz="500" kern="1200" dirty="0">
                <a:solidFill>
                  <a:schemeClr val="tx1"/>
                </a:solidFill>
                <a:cs typeface="B Nazanin" panose="00000400000000000000" pitchFamily="2" charset="-78"/>
              </a:endParaRPr>
            </a:p>
          </p:txBody>
        </p:sp>
        <p:sp>
          <p:nvSpPr>
            <p:cNvPr id="9" name="Freeform 8"/>
            <p:cNvSpPr/>
            <p:nvPr/>
          </p:nvSpPr>
          <p:spPr>
            <a:xfrm>
              <a:off x="1525722" y="4138306"/>
              <a:ext cx="1745956" cy="432335"/>
            </a:xfrm>
            <a:custGeom>
              <a:avLst/>
              <a:gdLst>
                <a:gd name="connsiteX0" fmla="*/ 0 w 1745956"/>
                <a:gd name="connsiteY0" fmla="*/ 0 h 432335"/>
                <a:gd name="connsiteX1" fmla="*/ 1745956 w 1745956"/>
                <a:gd name="connsiteY1" fmla="*/ 0 h 432335"/>
                <a:gd name="connsiteX2" fmla="*/ 1745956 w 1745956"/>
                <a:gd name="connsiteY2" fmla="*/ 432335 h 432335"/>
                <a:gd name="connsiteX3" fmla="*/ 0 w 1745956"/>
                <a:gd name="connsiteY3" fmla="*/ 432335 h 432335"/>
                <a:gd name="connsiteX4" fmla="*/ 0 w 1745956"/>
                <a:gd name="connsiteY4" fmla="*/ 0 h 432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5956" h="432335">
                  <a:moveTo>
                    <a:pt x="0" y="0"/>
                  </a:moveTo>
                  <a:lnTo>
                    <a:pt x="1745956" y="0"/>
                  </a:lnTo>
                  <a:lnTo>
                    <a:pt x="1745956" y="432335"/>
                  </a:lnTo>
                  <a:lnTo>
                    <a:pt x="0" y="432335"/>
                  </a:lnTo>
                  <a:lnTo>
                    <a:pt x="0" y="0"/>
                  </a:lnTo>
                  <a:close/>
                </a:path>
              </a:pathLst>
            </a:custGeom>
            <a:grpFill/>
            <a:ln>
              <a:solidFill>
                <a:srgbClr val="0070C0"/>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fa-IR" sz="2600" kern="1200" dirty="0" smtClean="0">
                  <a:solidFill>
                    <a:schemeClr val="tx1"/>
                  </a:solidFill>
                  <a:cs typeface="B Nazanin" panose="00000400000000000000" pitchFamily="2" charset="-78"/>
                </a:rPr>
                <a:t>رفتار</a:t>
              </a:r>
              <a:endParaRPr lang="en-US" sz="2600" kern="1200" dirty="0">
                <a:solidFill>
                  <a:schemeClr val="tx1"/>
                </a:solidFill>
                <a:cs typeface="B Nazanin" panose="00000400000000000000" pitchFamily="2" charset="-78"/>
              </a:endParaRPr>
            </a:p>
          </p:txBody>
        </p:sp>
        <p:sp>
          <p:nvSpPr>
            <p:cNvPr id="10" name="Freeform 9"/>
            <p:cNvSpPr/>
            <p:nvPr/>
          </p:nvSpPr>
          <p:spPr>
            <a:xfrm>
              <a:off x="3508537" y="4137882"/>
              <a:ext cx="1551058" cy="422426"/>
            </a:xfrm>
            <a:custGeom>
              <a:avLst/>
              <a:gdLst>
                <a:gd name="connsiteX0" fmla="*/ 0 w 1551058"/>
                <a:gd name="connsiteY0" fmla="*/ 0 h 422426"/>
                <a:gd name="connsiteX1" fmla="*/ 1551058 w 1551058"/>
                <a:gd name="connsiteY1" fmla="*/ 0 h 422426"/>
                <a:gd name="connsiteX2" fmla="*/ 1551058 w 1551058"/>
                <a:gd name="connsiteY2" fmla="*/ 422426 h 422426"/>
                <a:gd name="connsiteX3" fmla="*/ 0 w 1551058"/>
                <a:gd name="connsiteY3" fmla="*/ 422426 h 422426"/>
                <a:gd name="connsiteX4" fmla="*/ 0 w 1551058"/>
                <a:gd name="connsiteY4" fmla="*/ 0 h 42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1058" h="422426">
                  <a:moveTo>
                    <a:pt x="0" y="0"/>
                  </a:moveTo>
                  <a:lnTo>
                    <a:pt x="1551058" y="0"/>
                  </a:lnTo>
                  <a:lnTo>
                    <a:pt x="1551058" y="422426"/>
                  </a:lnTo>
                  <a:lnTo>
                    <a:pt x="0" y="422426"/>
                  </a:lnTo>
                  <a:lnTo>
                    <a:pt x="0" y="0"/>
                  </a:lnTo>
                  <a:close/>
                </a:path>
              </a:pathLst>
            </a:custGeom>
            <a:grpFill/>
            <a:ln>
              <a:solidFill>
                <a:srgbClr val="0070C0"/>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fa-IR" sz="2600" kern="1200" dirty="0" smtClean="0">
                  <a:solidFill>
                    <a:schemeClr val="tx1"/>
                  </a:solidFill>
                  <a:cs typeface="B Nazanin" panose="00000400000000000000" pitchFamily="2" charset="-78"/>
                </a:rPr>
                <a:t>نیت</a:t>
              </a:r>
              <a:endParaRPr lang="en-US" sz="2600" kern="1200" dirty="0">
                <a:solidFill>
                  <a:schemeClr val="tx1"/>
                </a:solidFill>
                <a:cs typeface="B Nazanin" panose="00000400000000000000" pitchFamily="2" charset="-78"/>
              </a:endParaRPr>
            </a:p>
          </p:txBody>
        </p:sp>
        <p:sp>
          <p:nvSpPr>
            <p:cNvPr id="11" name="Freeform 10"/>
            <p:cNvSpPr/>
            <p:nvPr/>
          </p:nvSpPr>
          <p:spPr>
            <a:xfrm>
              <a:off x="5373258" y="2783188"/>
              <a:ext cx="2311768" cy="704807"/>
            </a:xfrm>
            <a:custGeom>
              <a:avLst/>
              <a:gdLst>
                <a:gd name="connsiteX0" fmla="*/ 0 w 2311768"/>
                <a:gd name="connsiteY0" fmla="*/ 0 h 704807"/>
                <a:gd name="connsiteX1" fmla="*/ 2311768 w 2311768"/>
                <a:gd name="connsiteY1" fmla="*/ 0 h 704807"/>
                <a:gd name="connsiteX2" fmla="*/ 2311768 w 2311768"/>
                <a:gd name="connsiteY2" fmla="*/ 704807 h 704807"/>
                <a:gd name="connsiteX3" fmla="*/ 0 w 2311768"/>
                <a:gd name="connsiteY3" fmla="*/ 704807 h 704807"/>
                <a:gd name="connsiteX4" fmla="*/ 0 w 2311768"/>
                <a:gd name="connsiteY4" fmla="*/ 0 h 7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1768" h="704807">
                  <a:moveTo>
                    <a:pt x="0" y="0"/>
                  </a:moveTo>
                  <a:lnTo>
                    <a:pt x="2311768" y="0"/>
                  </a:lnTo>
                  <a:lnTo>
                    <a:pt x="2311768" y="704807"/>
                  </a:lnTo>
                  <a:lnTo>
                    <a:pt x="0" y="704807"/>
                  </a:lnTo>
                  <a:lnTo>
                    <a:pt x="0" y="0"/>
                  </a:lnTo>
                  <a:close/>
                </a:path>
              </a:pathLst>
            </a:custGeom>
            <a:grpFill/>
            <a:ln>
              <a:solidFill>
                <a:srgbClr val="0070C0"/>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fa-IR" sz="2300" kern="1200" dirty="0" smtClean="0">
                  <a:solidFill>
                    <a:schemeClr val="tx1"/>
                  </a:solidFill>
                  <a:cs typeface="B Nazanin" panose="00000400000000000000" pitchFamily="2" charset="-78"/>
                </a:rPr>
                <a:t>نگرش به رفتار</a:t>
              </a:r>
              <a:endParaRPr lang="en-US" sz="2300" kern="1200" dirty="0">
                <a:solidFill>
                  <a:schemeClr val="tx1"/>
                </a:solidFill>
                <a:cs typeface="B Nazanin" panose="00000400000000000000" pitchFamily="2" charset="-78"/>
              </a:endParaRPr>
            </a:p>
          </p:txBody>
        </p:sp>
        <p:sp>
          <p:nvSpPr>
            <p:cNvPr id="12" name="Freeform 11"/>
            <p:cNvSpPr/>
            <p:nvPr/>
          </p:nvSpPr>
          <p:spPr>
            <a:xfrm>
              <a:off x="5356359" y="3907483"/>
              <a:ext cx="2311768" cy="704807"/>
            </a:xfrm>
            <a:custGeom>
              <a:avLst/>
              <a:gdLst>
                <a:gd name="connsiteX0" fmla="*/ 0 w 2311768"/>
                <a:gd name="connsiteY0" fmla="*/ 0 h 704807"/>
                <a:gd name="connsiteX1" fmla="*/ 2311768 w 2311768"/>
                <a:gd name="connsiteY1" fmla="*/ 0 h 704807"/>
                <a:gd name="connsiteX2" fmla="*/ 2311768 w 2311768"/>
                <a:gd name="connsiteY2" fmla="*/ 704807 h 704807"/>
                <a:gd name="connsiteX3" fmla="*/ 0 w 2311768"/>
                <a:gd name="connsiteY3" fmla="*/ 704807 h 704807"/>
                <a:gd name="connsiteX4" fmla="*/ 0 w 2311768"/>
                <a:gd name="connsiteY4" fmla="*/ 0 h 7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1768" h="704807">
                  <a:moveTo>
                    <a:pt x="0" y="0"/>
                  </a:moveTo>
                  <a:lnTo>
                    <a:pt x="2311768" y="0"/>
                  </a:lnTo>
                  <a:lnTo>
                    <a:pt x="2311768" y="704807"/>
                  </a:lnTo>
                  <a:lnTo>
                    <a:pt x="0" y="704807"/>
                  </a:lnTo>
                  <a:lnTo>
                    <a:pt x="0" y="0"/>
                  </a:lnTo>
                  <a:close/>
                </a:path>
              </a:pathLst>
            </a:custGeom>
            <a:grpFill/>
            <a:ln>
              <a:solidFill>
                <a:srgbClr val="0070C0"/>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fa-IR" sz="2300" kern="1200" dirty="0" smtClean="0">
                  <a:solidFill>
                    <a:schemeClr val="tx1"/>
                  </a:solidFill>
                  <a:cs typeface="B Nazanin" panose="00000400000000000000" pitchFamily="2" charset="-78"/>
                </a:rPr>
                <a:t>هنجارهای انتزاعی</a:t>
              </a:r>
              <a:endParaRPr lang="en-US" sz="2300" kern="1200" dirty="0">
                <a:solidFill>
                  <a:schemeClr val="tx1"/>
                </a:solidFill>
                <a:cs typeface="B Nazanin" panose="00000400000000000000" pitchFamily="2" charset="-78"/>
              </a:endParaRPr>
            </a:p>
          </p:txBody>
        </p:sp>
        <p:sp>
          <p:nvSpPr>
            <p:cNvPr id="13" name="Freeform 12"/>
            <p:cNvSpPr/>
            <p:nvPr/>
          </p:nvSpPr>
          <p:spPr>
            <a:xfrm>
              <a:off x="5382505" y="5062444"/>
              <a:ext cx="2311768" cy="704807"/>
            </a:xfrm>
            <a:custGeom>
              <a:avLst/>
              <a:gdLst>
                <a:gd name="connsiteX0" fmla="*/ 0 w 2311768"/>
                <a:gd name="connsiteY0" fmla="*/ 0 h 704807"/>
                <a:gd name="connsiteX1" fmla="*/ 2311768 w 2311768"/>
                <a:gd name="connsiteY1" fmla="*/ 0 h 704807"/>
                <a:gd name="connsiteX2" fmla="*/ 2311768 w 2311768"/>
                <a:gd name="connsiteY2" fmla="*/ 704807 h 704807"/>
                <a:gd name="connsiteX3" fmla="*/ 0 w 2311768"/>
                <a:gd name="connsiteY3" fmla="*/ 704807 h 704807"/>
                <a:gd name="connsiteX4" fmla="*/ 0 w 2311768"/>
                <a:gd name="connsiteY4" fmla="*/ 0 h 704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1768" h="704807">
                  <a:moveTo>
                    <a:pt x="0" y="0"/>
                  </a:moveTo>
                  <a:lnTo>
                    <a:pt x="2311768" y="0"/>
                  </a:lnTo>
                  <a:lnTo>
                    <a:pt x="2311768" y="704807"/>
                  </a:lnTo>
                  <a:lnTo>
                    <a:pt x="0" y="704807"/>
                  </a:lnTo>
                  <a:lnTo>
                    <a:pt x="0" y="0"/>
                  </a:lnTo>
                  <a:close/>
                </a:path>
              </a:pathLst>
            </a:custGeom>
            <a:grpFill/>
            <a:ln>
              <a:solidFill>
                <a:srgbClr val="0070C0"/>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fa-IR" sz="2300" kern="1200" dirty="0" smtClean="0">
                  <a:solidFill>
                    <a:schemeClr val="tx1"/>
                  </a:solidFill>
                  <a:cs typeface="B Nazanin" panose="00000400000000000000" pitchFamily="2" charset="-78"/>
                </a:rPr>
                <a:t>کنترل </a:t>
              </a:r>
              <a:r>
                <a:rPr lang="fa-IR" sz="2300" kern="1200" smtClean="0">
                  <a:solidFill>
                    <a:schemeClr val="tx1"/>
                  </a:solidFill>
                  <a:cs typeface="B Nazanin" panose="00000400000000000000" pitchFamily="2" charset="-78"/>
                </a:rPr>
                <a:t>رفتاری درک شده</a:t>
              </a:r>
              <a:endParaRPr lang="en-US" sz="2300" kern="1200" dirty="0">
                <a:solidFill>
                  <a:schemeClr val="tx1"/>
                </a:solidFill>
                <a:cs typeface="B Nazanin" panose="00000400000000000000" pitchFamily="2" charset="-78"/>
              </a:endParaRPr>
            </a:p>
          </p:txBody>
        </p:sp>
      </p:grpSp>
      <p:cxnSp>
        <p:nvCxnSpPr>
          <p:cNvPr id="15" name="Straight Arrow Connector 14"/>
          <p:cNvCxnSpPr/>
          <p:nvPr/>
        </p:nvCxnSpPr>
        <p:spPr>
          <a:xfrm flipH="1">
            <a:off x="3271678" y="4349095"/>
            <a:ext cx="236859"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767783" y="2500406"/>
            <a:ext cx="730305" cy="566067"/>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3" idx="1"/>
          </p:cNvCxnSpPr>
          <p:nvPr/>
        </p:nvCxnSpPr>
        <p:spPr>
          <a:xfrm flipH="1" flipV="1">
            <a:off x="7767782" y="3135591"/>
            <a:ext cx="813062" cy="75166"/>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8563006" y="2233147"/>
            <a:ext cx="1516544" cy="341745"/>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Nazanin" panose="00000400000000000000" pitchFamily="2" charset="-78"/>
              </a:rPr>
              <a:t>باور رفتاری</a:t>
            </a:r>
            <a:endParaRPr lang="en-US" dirty="0">
              <a:solidFill>
                <a:schemeClr val="tx1"/>
              </a:solidFill>
              <a:cs typeface="B Nazanin" panose="00000400000000000000" pitchFamily="2" charset="-78"/>
            </a:endParaRPr>
          </a:p>
        </p:txBody>
      </p:sp>
      <p:sp>
        <p:nvSpPr>
          <p:cNvPr id="23" name="Rounded Rectangle 22"/>
          <p:cNvSpPr/>
          <p:nvPr/>
        </p:nvSpPr>
        <p:spPr>
          <a:xfrm>
            <a:off x="8580844" y="3034314"/>
            <a:ext cx="1498706" cy="352885"/>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ln w="0"/>
                <a:solidFill>
                  <a:schemeClr val="tx1"/>
                </a:solidFill>
                <a:effectLst>
                  <a:outerShdw blurRad="38100" dist="19050" dir="2700000" algn="tl" rotWithShape="0">
                    <a:schemeClr val="dk1">
                      <a:alpha val="40000"/>
                    </a:schemeClr>
                  </a:outerShdw>
                </a:effectLst>
                <a:cs typeface="B Nazanin" panose="00000400000000000000" pitchFamily="2" charset="-78"/>
              </a:rPr>
              <a:t>ارزشیابی پیامد</a:t>
            </a:r>
            <a:endParaRPr lang="en-US" sz="1400" dirty="0">
              <a:ln w="0"/>
              <a:solidFill>
                <a:schemeClr val="tx1"/>
              </a:solidFill>
              <a:effectLst>
                <a:outerShdw blurRad="38100" dist="19050" dir="2700000" algn="tl" rotWithShape="0">
                  <a:schemeClr val="dk1">
                    <a:alpha val="40000"/>
                  </a:schemeClr>
                </a:outerShdw>
              </a:effectLst>
              <a:cs typeface="B Nazanin" panose="00000400000000000000" pitchFamily="2" charset="-78"/>
            </a:endParaRPr>
          </a:p>
        </p:txBody>
      </p:sp>
      <p:cxnSp>
        <p:nvCxnSpPr>
          <p:cNvPr id="26" name="Straight Arrow Connector 25"/>
          <p:cNvCxnSpPr/>
          <p:nvPr/>
        </p:nvCxnSpPr>
        <p:spPr>
          <a:xfrm flipH="1">
            <a:off x="7694273" y="3907483"/>
            <a:ext cx="803815" cy="35240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7694273" y="4349095"/>
            <a:ext cx="834933" cy="12130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7767782" y="4956612"/>
            <a:ext cx="813062" cy="28964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7767782" y="5414848"/>
            <a:ext cx="813062" cy="19389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8563006" y="3627172"/>
            <a:ext cx="1516544" cy="381872"/>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Nazanin" panose="00000400000000000000" pitchFamily="2" charset="-78"/>
              </a:rPr>
              <a:t>باور هنجاری</a:t>
            </a:r>
            <a:endParaRPr lang="en-US" dirty="0">
              <a:solidFill>
                <a:schemeClr val="tx1"/>
              </a:solidFill>
              <a:cs typeface="B Nazanin" panose="00000400000000000000" pitchFamily="2" charset="-78"/>
            </a:endParaRPr>
          </a:p>
        </p:txBody>
      </p:sp>
      <p:sp>
        <p:nvSpPr>
          <p:cNvPr id="36" name="Rounded Rectangle 35"/>
          <p:cNvSpPr/>
          <p:nvPr/>
        </p:nvSpPr>
        <p:spPr>
          <a:xfrm>
            <a:off x="8580844" y="4210088"/>
            <a:ext cx="1498706" cy="360554"/>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cs typeface="B Nazanin" panose="00000400000000000000" pitchFamily="2" charset="-78"/>
              </a:rPr>
              <a:t>انگیزه برای اطاعت</a:t>
            </a:r>
            <a:endParaRPr lang="en-US" sz="1400" dirty="0">
              <a:solidFill>
                <a:schemeClr val="tx1"/>
              </a:solidFill>
              <a:cs typeface="B Nazanin" panose="00000400000000000000" pitchFamily="2" charset="-78"/>
            </a:endParaRPr>
          </a:p>
        </p:txBody>
      </p:sp>
      <p:sp>
        <p:nvSpPr>
          <p:cNvPr id="37" name="Rounded Rectangle 36"/>
          <p:cNvSpPr/>
          <p:nvPr/>
        </p:nvSpPr>
        <p:spPr>
          <a:xfrm>
            <a:off x="8580844" y="4788019"/>
            <a:ext cx="1498706" cy="341431"/>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Nazanin" panose="00000400000000000000" pitchFamily="2" charset="-78"/>
              </a:rPr>
              <a:t>باور کنترلی</a:t>
            </a:r>
            <a:endParaRPr lang="en-US" dirty="0">
              <a:solidFill>
                <a:schemeClr val="tx1"/>
              </a:solidFill>
              <a:cs typeface="B Nazanin" panose="00000400000000000000" pitchFamily="2" charset="-78"/>
            </a:endParaRPr>
          </a:p>
        </p:txBody>
      </p:sp>
      <p:sp>
        <p:nvSpPr>
          <p:cNvPr id="38" name="Rounded Rectangle 37"/>
          <p:cNvSpPr/>
          <p:nvPr/>
        </p:nvSpPr>
        <p:spPr>
          <a:xfrm>
            <a:off x="8580845" y="5414847"/>
            <a:ext cx="1498706" cy="352404"/>
          </a:xfrm>
          <a:prstGeom prst="roundRect">
            <a:avLst/>
          </a:prstGeom>
          <a:solidFill>
            <a:schemeClr val="accent1">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cs typeface="B Nazanin" panose="00000400000000000000" pitchFamily="2" charset="-78"/>
              </a:rPr>
              <a:t>قدرت درک شده</a:t>
            </a:r>
            <a:endParaRPr lang="en-US" sz="1400" dirty="0">
              <a:solidFill>
                <a:schemeClr val="tx1"/>
              </a:solidFill>
              <a:cs typeface="B Nazanin" panose="00000400000000000000" pitchFamily="2" charset="-78"/>
            </a:endParaRPr>
          </a:p>
        </p:txBody>
      </p:sp>
    </p:spTree>
    <p:extLst>
      <p:ext uri="{BB962C8B-B14F-4D97-AF65-F5344CB8AC3E}">
        <p14:creationId xmlns:p14="http://schemas.microsoft.com/office/powerpoint/2010/main" val="920254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r">
              <a:buNone/>
            </a:pPr>
            <a:r>
              <a:rPr lang="fa-IR" dirty="0" smtClean="0"/>
              <a:t>باورهای رفتاری</a:t>
            </a:r>
          </a:p>
          <a:p>
            <a:pPr marL="0" indent="0" algn="r">
              <a:buNone/>
            </a:pPr>
            <a:r>
              <a:rPr lang="fa-IR" dirty="0" smtClean="0"/>
              <a:t>باور:</a:t>
            </a:r>
          </a:p>
          <a:p>
            <a:pPr marL="0" indent="0" algn="r">
              <a:buNone/>
            </a:pPr>
            <a:r>
              <a:rPr lang="fa-IR" dirty="0" smtClean="0"/>
              <a:t>اگر روزی 30 دقیقه پیاده روی کنم وزنم کم میشه(باورز مثبت)</a:t>
            </a:r>
          </a:p>
          <a:p>
            <a:pPr marL="0" indent="0" algn="r">
              <a:buNone/>
            </a:pPr>
            <a:r>
              <a:rPr lang="fa-IR" dirty="0" smtClean="0"/>
              <a:t>ارزش:کم شدن وزنم برام مهمه</a:t>
            </a:r>
          </a:p>
          <a:p>
            <a:pPr marL="0" indent="0" algn="r">
              <a:buNone/>
            </a:pPr>
            <a:r>
              <a:rPr lang="fa-IR" dirty="0" smtClean="0"/>
              <a:t>نتیجه نگرش مثبت به پیاده روی</a:t>
            </a:r>
          </a:p>
          <a:p>
            <a:pPr marL="0" indent="0" algn="r">
              <a:buNone/>
            </a:pPr>
            <a:r>
              <a:rPr lang="fa-IR" dirty="0" smtClean="0"/>
              <a:t>هنجارهای ذهنی:</a:t>
            </a:r>
          </a:p>
          <a:p>
            <a:pPr marL="0" indent="0" algn="r">
              <a:buNone/>
            </a:pPr>
            <a:r>
              <a:rPr lang="fa-IR" dirty="0" smtClean="0"/>
              <a:t>باور هنجاری:دوستام انتظار دارن سیگار بکشم</a:t>
            </a:r>
          </a:p>
          <a:p>
            <a:pPr marL="0" indent="0" algn="r">
              <a:buNone/>
            </a:pPr>
            <a:r>
              <a:rPr lang="fa-IR" dirty="0" smtClean="0"/>
              <a:t>انگیزه برای اطاعت:دوست دارم تو گروه دوستام بمونم</a:t>
            </a:r>
          </a:p>
          <a:p>
            <a:pPr marL="0" indent="0" algn="r">
              <a:buNone/>
            </a:pPr>
            <a:r>
              <a:rPr lang="fa-IR" dirty="0" smtClean="0"/>
              <a:t>نتیجه:هنجار ذهنی برای سیگار کشیدن</a:t>
            </a:r>
          </a:p>
          <a:p>
            <a:pPr marL="0" indent="0" algn="r">
              <a:buNone/>
            </a:pPr>
            <a:endParaRPr lang="en-US" dirty="0"/>
          </a:p>
        </p:txBody>
      </p:sp>
    </p:spTree>
    <p:extLst>
      <p:ext uri="{BB962C8B-B14F-4D97-AF65-F5344CB8AC3E}">
        <p14:creationId xmlns:p14="http://schemas.microsoft.com/office/powerpoint/2010/main" val="932645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61333"/>
          </a:xfrm>
        </p:spPr>
        <p:txBody>
          <a:bodyPr>
            <a:normAutofit/>
          </a:bodyPr>
          <a:lstStyle/>
          <a:p>
            <a:pPr algn="r"/>
            <a:r>
              <a:rPr lang="fa-IR" sz="2800" dirty="0" smtClean="0">
                <a:solidFill>
                  <a:schemeClr val="accent6">
                    <a:lumMod val="50000"/>
                  </a:schemeClr>
                </a:solidFill>
                <a:cs typeface="B Titr" panose="00000700000000000000" pitchFamily="2" charset="-78"/>
              </a:rPr>
              <a:t>مفهوم ارتقای سلامت:</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a:xfrm>
            <a:off x="1066800" y="1403927"/>
            <a:ext cx="10058400" cy="4631113"/>
          </a:xfrm>
        </p:spPr>
        <p:txBody>
          <a:bodyPr>
            <a:normAutofit lnSpcReduction="10000"/>
          </a:bodyPr>
          <a:lstStyle/>
          <a:p>
            <a:pPr marL="0" indent="0" algn="r">
              <a:lnSpc>
                <a:spcPct val="150000"/>
              </a:lnSpc>
              <a:buNone/>
            </a:pPr>
            <a:r>
              <a:rPr lang="fa-IR" dirty="0">
                <a:cs typeface="B Nazanin" panose="00000400000000000000" pitchFamily="2" charset="-78"/>
              </a:rPr>
              <a:t>ارتقای سلامت یعنی مجموعه‌ای از فرایندها و اقدامات که هدفشان توانمندسازی افراد و جوامع برای کنترل بیشتر بر عوامل مؤثر بر سلامت خود و بهبود آن است.</a:t>
            </a:r>
          </a:p>
          <a:p>
            <a:pPr marL="0" indent="0" algn="r">
              <a:lnSpc>
                <a:spcPct val="150000"/>
              </a:lnSpc>
              <a:buNone/>
            </a:pPr>
            <a:r>
              <a:rPr lang="fa-IR" dirty="0" smtClean="0">
                <a:cs typeface="B Nazanin" panose="00000400000000000000" pitchFamily="2" charset="-78"/>
              </a:rPr>
              <a:t>به </a:t>
            </a:r>
            <a:r>
              <a:rPr lang="fa-IR" dirty="0">
                <a:cs typeface="B Nazanin" panose="00000400000000000000" pitchFamily="2" charset="-78"/>
              </a:rPr>
              <a:t>بیان ساده‌تر، ارتقای سلامت فقط درمان بیماری نیست، بلکه کمک می‌کند که مردم پیش از بیمار شدن سالم بمانند و بتوانند در زندگی روزمره انتخاب‌های سالم‌تری داشته باشند.</a:t>
            </a:r>
          </a:p>
          <a:p>
            <a:pPr marL="0" indent="0" algn="r">
              <a:buNone/>
            </a:pPr>
            <a:r>
              <a:rPr lang="fa-IR" b="1" dirty="0" smtClean="0">
                <a:solidFill>
                  <a:schemeClr val="accent2"/>
                </a:solidFill>
                <a:cs typeface="B Nazanin" panose="00000400000000000000" pitchFamily="2" charset="-78"/>
              </a:rPr>
              <a:t>عوامل دخیل در ارتقای سلامت:</a:t>
            </a:r>
          </a:p>
          <a:p>
            <a:pPr marL="0" indent="0" algn="r">
              <a:buNone/>
            </a:pPr>
            <a:r>
              <a:rPr lang="fa-IR" dirty="0" smtClean="0">
                <a:cs typeface="B Nazanin" panose="00000400000000000000" pitchFamily="2" charset="-78"/>
              </a:rPr>
              <a:t>1- آموزش و آگاهی بخشی</a:t>
            </a:r>
          </a:p>
          <a:p>
            <a:pPr marL="0" indent="0" algn="r">
              <a:buNone/>
            </a:pPr>
            <a:r>
              <a:rPr lang="fa-IR" dirty="0" smtClean="0">
                <a:cs typeface="B Nazanin" panose="00000400000000000000" pitchFamily="2" charset="-78"/>
              </a:rPr>
              <a:t>2- ایجاد محیط حمایتی</a:t>
            </a:r>
          </a:p>
          <a:p>
            <a:pPr marL="0" indent="0" algn="r">
              <a:buNone/>
            </a:pPr>
            <a:r>
              <a:rPr lang="fa-IR" dirty="0" smtClean="0">
                <a:cs typeface="B Nazanin" panose="00000400000000000000" pitchFamily="2" charset="-78"/>
              </a:rPr>
              <a:t>3- سیاست گذاری سلامت محور</a:t>
            </a:r>
          </a:p>
          <a:p>
            <a:pPr marL="0" indent="0" algn="r">
              <a:buNone/>
            </a:pPr>
            <a:r>
              <a:rPr lang="fa-IR" dirty="0" smtClean="0">
                <a:cs typeface="B Nazanin" panose="00000400000000000000" pitchFamily="2" charset="-78"/>
              </a:rPr>
              <a:t>4- تقویت مشارکت جامعه</a:t>
            </a:r>
          </a:p>
          <a:p>
            <a:pPr marL="0" indent="0" algn="r">
              <a:buNone/>
            </a:pPr>
            <a:r>
              <a:rPr lang="fa-IR" dirty="0" smtClean="0">
                <a:cs typeface="B Nazanin" panose="00000400000000000000" pitchFamily="2" charset="-78"/>
              </a:rPr>
              <a:t>5- توسعه مهارتهای فردی</a:t>
            </a:r>
          </a:p>
          <a:p>
            <a:pPr marL="0" indent="0" algn="r">
              <a:buNone/>
            </a:pPr>
            <a:r>
              <a:rPr lang="fa-IR" dirty="0">
                <a:solidFill>
                  <a:srgbClr val="000000"/>
                </a:solidFill>
                <a:latin typeface="Vazirmatn"/>
                <a:cs typeface="B Nazanin" panose="00000400000000000000" pitchFamily="2" charset="-78"/>
              </a:rPr>
              <a:t>به طور خلاصه، ارتقای سلامت یک رویکرد پیشگیرانه و جامع است که سلامت را نه‌فقط در کلینیک یا بیمارستان، بلکه در خانه، محل کار، مدرسه و جامعه دنبال می‌کند.</a:t>
            </a:r>
            <a:endParaRPr lang="en-US" dirty="0">
              <a:cs typeface="B Nazanin" panose="00000400000000000000" pitchFamily="2" charset="-78"/>
            </a:endParaRPr>
          </a:p>
        </p:txBody>
      </p:sp>
    </p:spTree>
    <p:extLst>
      <p:ext uri="{BB962C8B-B14F-4D97-AF65-F5344CB8AC3E}">
        <p14:creationId xmlns:p14="http://schemas.microsoft.com/office/powerpoint/2010/main" val="3913026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mtClean="0"/>
              <a:t>مثال</a:t>
            </a:r>
            <a:endParaRPr lang="en-US"/>
          </a:p>
        </p:txBody>
      </p:sp>
      <p:sp>
        <p:nvSpPr>
          <p:cNvPr id="3" name="Content Placeholder 2"/>
          <p:cNvSpPr>
            <a:spLocks noGrp="1"/>
          </p:cNvSpPr>
          <p:nvPr>
            <p:ph idx="1"/>
          </p:nvPr>
        </p:nvSpPr>
        <p:spPr/>
        <p:txBody>
          <a:bodyPr/>
          <a:lstStyle/>
          <a:p>
            <a:pPr marL="0" indent="0" algn="r">
              <a:buNone/>
            </a:pPr>
            <a:r>
              <a:rPr lang="fa-IR" dirty="0" smtClean="0"/>
              <a:t>کنتل رفتاری درک شده:</a:t>
            </a:r>
          </a:p>
          <a:p>
            <a:pPr marL="0" indent="0" algn="r">
              <a:buNone/>
            </a:pPr>
            <a:r>
              <a:rPr lang="fa-IR" dirty="0" smtClean="0"/>
              <a:t>باور کنترلی: پارک نزدیک خونه هست و کفش مناسبم دارم(تسهیل کننده)</a:t>
            </a:r>
          </a:p>
          <a:p>
            <a:pPr marL="0" indent="0" algn="r">
              <a:buNone/>
            </a:pPr>
            <a:r>
              <a:rPr lang="fa-IR" dirty="0" smtClean="0"/>
              <a:t>قدرت درک شده: فک می کنم میتونم هر شب پیاده روی کنم</a:t>
            </a:r>
          </a:p>
          <a:p>
            <a:pPr marL="0" indent="0" algn="r">
              <a:buNone/>
            </a:pPr>
            <a:r>
              <a:rPr lang="fa-IR" dirty="0" smtClean="0"/>
              <a:t>نتیجه: انجام پیاده روی با وجود موانع و تسهیلات</a:t>
            </a:r>
          </a:p>
          <a:p>
            <a:pPr marL="0" indent="0" algn="r">
              <a:buNone/>
            </a:pPr>
            <a:endParaRPr lang="fa-IR" dirty="0"/>
          </a:p>
          <a:p>
            <a:pPr marL="0" indent="0" algn="r">
              <a:buNone/>
            </a:pPr>
            <a:r>
              <a:rPr lang="fa-IR" dirty="0" smtClean="0"/>
              <a:t>این موارد درنهایت نیت را شکل می دهند.</a:t>
            </a:r>
          </a:p>
          <a:p>
            <a:pPr marL="0" indent="0" algn="r">
              <a:buNone/>
            </a:pPr>
            <a:r>
              <a:rPr lang="fa-IR" dirty="0" smtClean="0"/>
              <a:t>هرچه نگرش مثبت تر، هنجار ذهنی قوی تر نتیجه نیت قوی تر</a:t>
            </a:r>
          </a:p>
          <a:p>
            <a:pPr marL="0" indent="0" algn="r">
              <a:buNone/>
            </a:pPr>
            <a:r>
              <a:rPr lang="fa-IR" dirty="0" smtClean="0"/>
              <a:t>نتیجه نهایی: نیت قوی تر همراه با کنترل رفتاری قوی تر........احتمال انجام رفتاربالاتر</a:t>
            </a:r>
            <a:endParaRPr lang="en-US" dirty="0"/>
          </a:p>
        </p:txBody>
      </p:sp>
    </p:spTree>
    <p:extLst>
      <p:ext uri="{BB962C8B-B14F-4D97-AF65-F5344CB8AC3E}">
        <p14:creationId xmlns:p14="http://schemas.microsoft.com/office/powerpoint/2010/main" val="2963030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862933"/>
          </a:xfrm>
        </p:spPr>
        <p:txBody>
          <a:bodyPr>
            <a:normAutofit/>
          </a:bodyPr>
          <a:lstStyle/>
          <a:p>
            <a:pPr algn="r"/>
            <a:r>
              <a:rPr lang="fa-IR" sz="2800" dirty="0" smtClean="0">
                <a:solidFill>
                  <a:schemeClr val="accent6">
                    <a:lumMod val="50000"/>
                  </a:schemeClr>
                </a:solidFill>
                <a:cs typeface="B Titr" panose="00000700000000000000" pitchFamily="2" charset="-78"/>
              </a:rPr>
              <a:t>مفهوم مداخلات ارتقا سلامت:</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a:xfrm>
            <a:off x="1066800" y="1505527"/>
            <a:ext cx="10058400" cy="4529513"/>
          </a:xfrm>
        </p:spPr>
        <p:txBody>
          <a:bodyPr>
            <a:normAutofit/>
          </a:bodyPr>
          <a:lstStyle/>
          <a:p>
            <a:pPr marL="0" indent="0" algn="r">
              <a:buNone/>
            </a:pPr>
            <a:r>
              <a:rPr lang="fa-IR" dirty="0">
                <a:solidFill>
                  <a:srgbClr val="000000"/>
                </a:solidFill>
                <a:latin typeface="Vazirmatn"/>
                <a:cs typeface="B Nazanin" panose="00000400000000000000" pitchFamily="2" charset="-78"/>
              </a:rPr>
              <a:t>مداخلات ارتقاء سلامت به مجموعه اقداماتی گفته می‌شود که با هدف بهبود و حفظ سلامت افراد و جوامع، پیشگیری از بیماری‌ها، و افزایش کیفیت زندگی انجام می‌شوند. این مداخلات معمولاً به جای تمرکز صرف بر درمان بیماری، روی ایجاد شرایط و رفتارهای سالم و کاهش عوامل خطر کار می‌کنند. </a:t>
            </a:r>
            <a:r>
              <a:rPr lang="fa-IR" dirty="0">
                <a:cs typeface="B Nazanin" panose="00000400000000000000" pitchFamily="2" charset="-78"/>
              </a:rPr>
              <a:t/>
            </a:r>
            <a:br>
              <a:rPr lang="fa-IR" dirty="0">
                <a:cs typeface="B Nazanin" panose="00000400000000000000" pitchFamily="2" charset="-78"/>
              </a:rPr>
            </a:br>
            <a:r>
              <a:rPr lang="fa-IR" b="1" dirty="0" smtClean="0">
                <a:solidFill>
                  <a:schemeClr val="accent2"/>
                </a:solidFill>
                <a:cs typeface="B Nazanin" panose="00000400000000000000" pitchFamily="2" charset="-78"/>
              </a:rPr>
              <a:t>عناصر اصلی مداخلات ارتقا سلامت:</a:t>
            </a:r>
          </a:p>
          <a:p>
            <a:pPr marL="0" indent="0" algn="r">
              <a:buNone/>
            </a:pPr>
            <a:r>
              <a:rPr lang="fa-IR" dirty="0">
                <a:cs typeface="B Nazanin" panose="00000400000000000000" pitchFamily="2" charset="-78"/>
              </a:rPr>
              <a:t>1. تقویت توانمندی افراد و جوامع</a:t>
            </a:r>
          </a:p>
          <a:p>
            <a:pPr marL="0" indent="0" algn="r">
              <a:buNone/>
            </a:pPr>
            <a:r>
              <a:rPr lang="fa-IR" dirty="0">
                <a:cs typeface="B Nazanin" panose="00000400000000000000" pitchFamily="2" charset="-78"/>
              </a:rPr>
              <a:t>2. ایجاد محیط حمایتی برای سلامت</a:t>
            </a:r>
          </a:p>
          <a:p>
            <a:pPr marL="0" indent="0" algn="r">
              <a:buNone/>
            </a:pPr>
            <a:r>
              <a:rPr lang="fa-IR" dirty="0">
                <a:solidFill>
                  <a:srgbClr val="000000"/>
                </a:solidFill>
                <a:latin typeface="Vazirmatn"/>
                <a:cs typeface="B Nazanin" panose="00000400000000000000" pitchFamily="2" charset="-78"/>
              </a:rPr>
              <a:t>3. تغییر رفتار و کاهش عوامل خطر </a:t>
            </a:r>
            <a:r>
              <a:rPr lang="fa-IR" dirty="0">
                <a:cs typeface="B Nazanin" panose="00000400000000000000" pitchFamily="2" charset="-78"/>
              </a:rPr>
              <a:t/>
            </a:r>
            <a:br>
              <a:rPr lang="fa-IR" dirty="0">
                <a:cs typeface="B Nazanin" panose="00000400000000000000" pitchFamily="2" charset="-78"/>
              </a:rPr>
            </a:br>
            <a:r>
              <a:rPr lang="fa-IR" dirty="0">
                <a:cs typeface="B Nazanin" panose="00000400000000000000" pitchFamily="2" charset="-78"/>
              </a:rPr>
              <a:t>از دیدگاه سازمان جهانی بهداشت مداخلات ارتقاء سلامت موفق آن‌هایی هستند که چندبُعدی، مشارکتی و پایدار باشند و در سطوح فردی، اجتماعی و سیاست‌گذاری عمل کنند</a:t>
            </a:r>
            <a:r>
              <a:rPr lang="fa-IR" dirty="0" smtClean="0">
                <a:cs typeface="B Nazanin" panose="00000400000000000000" pitchFamily="2" charset="-78"/>
              </a:rPr>
              <a:t>.</a:t>
            </a:r>
          </a:p>
          <a:p>
            <a:pPr marL="0" indent="0" algn="r">
              <a:buNone/>
            </a:pPr>
            <a:r>
              <a:rPr lang="fa-IR" dirty="0" smtClean="0">
                <a:cs typeface="B Nazanin" panose="00000400000000000000" pitchFamily="2" charset="-78"/>
              </a:rPr>
              <a:t>مثال:</a:t>
            </a:r>
          </a:p>
          <a:p>
            <a:pPr marL="0" indent="0" algn="r">
              <a:buNone/>
            </a:pPr>
            <a:r>
              <a:rPr lang="fa-IR" dirty="0">
                <a:cs typeface="B Nazanin" panose="00000400000000000000" pitchFamily="2" charset="-78"/>
              </a:rPr>
              <a:t>کمپین «کمربند ایمنی ببند» یک مداخله ارتقاء سلامت است، چون با آموزش، قانون‌گذاری و فرهنگ‌سازی باعث کاهش مرگ‌ومیر ناشی از تصادفات می‌شود.</a:t>
            </a:r>
            <a:endParaRPr lang="en-US" dirty="0">
              <a:cs typeface="B Nazanin" panose="00000400000000000000" pitchFamily="2" charset="-78"/>
            </a:endParaRPr>
          </a:p>
        </p:txBody>
      </p:sp>
    </p:spTree>
    <p:extLst>
      <p:ext uri="{BB962C8B-B14F-4D97-AF65-F5344CB8AC3E}">
        <p14:creationId xmlns:p14="http://schemas.microsoft.com/office/powerpoint/2010/main" val="1131629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918351"/>
          </a:xfrm>
        </p:spPr>
        <p:txBody>
          <a:bodyPr/>
          <a:lstStyle/>
          <a:p>
            <a:pPr algn="r"/>
            <a:r>
              <a:rPr lang="fa-IR" sz="2800" dirty="0">
                <a:solidFill>
                  <a:srgbClr val="51C3F9">
                    <a:lumMod val="50000"/>
                  </a:srgbClr>
                </a:solidFill>
                <a:cs typeface="B Titr" panose="00000700000000000000" pitchFamily="2" charset="-78"/>
              </a:rPr>
              <a:t>اهمیت مداخلات ارتقا سلامت:</a:t>
            </a:r>
            <a:endParaRPr lang="en-US" dirty="0"/>
          </a:p>
        </p:txBody>
      </p:sp>
      <p:sp>
        <p:nvSpPr>
          <p:cNvPr id="3" name="Content Placeholder 2"/>
          <p:cNvSpPr>
            <a:spLocks noGrp="1"/>
          </p:cNvSpPr>
          <p:nvPr>
            <p:ph idx="1"/>
          </p:nvPr>
        </p:nvSpPr>
        <p:spPr>
          <a:xfrm>
            <a:off x="1066800" y="1671782"/>
            <a:ext cx="10058400" cy="4363258"/>
          </a:xfrm>
        </p:spPr>
        <p:txBody>
          <a:bodyPr>
            <a:normAutofit/>
          </a:bodyPr>
          <a:lstStyle/>
          <a:p>
            <a:pPr algn="r">
              <a:lnSpc>
                <a:spcPct val="150000"/>
              </a:lnSpc>
            </a:pPr>
            <a:r>
              <a:rPr lang="fa-IR" dirty="0">
                <a:solidFill>
                  <a:srgbClr val="000000"/>
                </a:solidFill>
                <a:latin typeface="Vazirmatn"/>
                <a:cs typeface="B Nazanin" panose="00000400000000000000" pitchFamily="2" charset="-78"/>
              </a:rPr>
              <a:t>مداخلات ارتقاء سلامت مهم هستند چون به جای اینکه فقط بعد از بروز بیماری وارد عمل شوند، پیشگیرانه و آینده‌نگر عمل می‌کنند و باعث می‌شوند افراد و جامعه در طولانی‌مدت سالم‌تر و توانمندتر </a:t>
            </a:r>
            <a:r>
              <a:rPr lang="fa-IR" dirty="0" smtClean="0">
                <a:solidFill>
                  <a:srgbClr val="000000"/>
                </a:solidFill>
                <a:latin typeface="Vazirmatn"/>
                <a:cs typeface="B Nazanin" panose="00000400000000000000" pitchFamily="2" charset="-78"/>
              </a:rPr>
              <a:t>باشند.</a:t>
            </a:r>
          </a:p>
          <a:p>
            <a:pPr marL="0" indent="0" algn="r">
              <a:buNone/>
            </a:pPr>
            <a:r>
              <a:rPr lang="fa-IR" b="1" dirty="0" smtClean="0">
                <a:solidFill>
                  <a:schemeClr val="accent2"/>
                </a:solidFill>
                <a:latin typeface="Vazirmatn"/>
                <a:cs typeface="B Nazanin" panose="00000400000000000000" pitchFamily="2" charset="-78"/>
              </a:rPr>
              <a:t>دلایل اهمیت مداخلات ارتقا سلامت:</a:t>
            </a:r>
          </a:p>
          <a:p>
            <a:pPr marL="342900" indent="-342900" algn="r">
              <a:buAutoNum type="arabicPeriod"/>
            </a:pPr>
            <a:r>
              <a:rPr lang="fa-IR" dirty="0" smtClean="0">
                <a:cs typeface="B Nazanin" panose="00000400000000000000" pitchFamily="2" charset="-78"/>
              </a:rPr>
              <a:t>پیشگیری </a:t>
            </a:r>
            <a:r>
              <a:rPr lang="fa-IR" dirty="0">
                <a:cs typeface="B Nazanin" panose="00000400000000000000" pitchFamily="2" charset="-78"/>
              </a:rPr>
              <a:t>بهتر از </a:t>
            </a:r>
            <a:r>
              <a:rPr lang="fa-IR" dirty="0" smtClean="0">
                <a:cs typeface="B Nazanin" panose="00000400000000000000" pitchFamily="2" charset="-78"/>
              </a:rPr>
              <a:t>درمان</a:t>
            </a:r>
            <a:endParaRPr lang="fa-IR" dirty="0">
              <a:cs typeface="B Nazanin" panose="00000400000000000000" pitchFamily="2" charset="-78"/>
            </a:endParaRPr>
          </a:p>
          <a:p>
            <a:pPr marL="0" indent="0" algn="r">
              <a:buNone/>
            </a:pPr>
            <a:r>
              <a:rPr lang="fa-IR" dirty="0">
                <a:cs typeface="B Nazanin" panose="00000400000000000000" pitchFamily="2" charset="-78"/>
              </a:rPr>
              <a:t>2. بهبود کیفیت زندگی</a:t>
            </a:r>
          </a:p>
          <a:p>
            <a:pPr marL="0" indent="0" algn="r">
              <a:buNone/>
            </a:pPr>
            <a:r>
              <a:rPr lang="fa-IR" dirty="0">
                <a:cs typeface="B Nazanin" panose="00000400000000000000" pitchFamily="2" charset="-78"/>
              </a:rPr>
              <a:t>3. صرفه‌جویی اقتصادی</a:t>
            </a:r>
          </a:p>
          <a:p>
            <a:pPr marL="0" indent="0" algn="r">
              <a:buNone/>
            </a:pPr>
            <a:r>
              <a:rPr lang="fa-IR" dirty="0">
                <a:cs typeface="B Nazanin" panose="00000400000000000000" pitchFamily="2" charset="-78"/>
              </a:rPr>
              <a:t>4. تقویت عدالت در سلامت</a:t>
            </a:r>
          </a:p>
          <a:p>
            <a:pPr marL="0" indent="0" algn="r">
              <a:buNone/>
            </a:pPr>
            <a:r>
              <a:rPr lang="fa-IR" dirty="0">
                <a:cs typeface="B Nazanin" panose="00000400000000000000" pitchFamily="2" charset="-78"/>
              </a:rPr>
              <a:t>5. توانمندسازی فرد و جامعه</a:t>
            </a:r>
          </a:p>
          <a:p>
            <a:pPr marL="0" indent="0" algn="r">
              <a:buNone/>
            </a:pPr>
            <a:r>
              <a:rPr lang="fa-IR" dirty="0">
                <a:cs typeface="B Nazanin" panose="00000400000000000000" pitchFamily="2" charset="-78"/>
              </a:rPr>
              <a:t>6. اثرات مثبت اجتماعی و محیطی</a:t>
            </a:r>
          </a:p>
          <a:p>
            <a:pPr marL="0" indent="0" algn="r">
              <a:buNone/>
            </a:pPr>
            <a:r>
              <a:rPr lang="fa-IR" dirty="0">
                <a:cs typeface="B Nazanin" panose="00000400000000000000" pitchFamily="2" charset="-78"/>
              </a:rPr>
              <a:t>اگر بخواهیم خیلی ساده بگوییم: مداخلات ارتقاء سلامت یعنی سرمایه‌گذاری روی آینده‌ای که کمتر بیمار می‌شویم و بیشتر زندگی می‌کنیم.</a:t>
            </a:r>
          </a:p>
          <a:p>
            <a:pPr marL="0" indent="0" algn="r">
              <a:buNone/>
            </a:pPr>
            <a:endParaRPr lang="en-US" dirty="0">
              <a:cs typeface="B Nazanin" panose="00000400000000000000" pitchFamily="2" charset="-78"/>
            </a:endParaRPr>
          </a:p>
        </p:txBody>
      </p:sp>
    </p:spTree>
    <p:extLst>
      <p:ext uri="{BB962C8B-B14F-4D97-AF65-F5344CB8AC3E}">
        <p14:creationId xmlns:p14="http://schemas.microsoft.com/office/powerpoint/2010/main" val="42690831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973770"/>
          </a:xfrm>
        </p:spPr>
        <p:txBody>
          <a:bodyPr>
            <a:normAutofit/>
          </a:bodyPr>
          <a:lstStyle/>
          <a:p>
            <a:pPr algn="r"/>
            <a:r>
              <a:rPr lang="fa-IR" sz="2800" dirty="0">
                <a:solidFill>
                  <a:schemeClr val="accent6">
                    <a:lumMod val="50000"/>
                  </a:schemeClr>
                </a:solidFill>
                <a:cs typeface="B Titr" panose="00000700000000000000" pitchFamily="2" charset="-78"/>
              </a:rPr>
              <a:t>اهمیت مداخلات ارتقا </a:t>
            </a:r>
            <a:r>
              <a:rPr lang="fa-IR" sz="2800" dirty="0" smtClean="0">
                <a:solidFill>
                  <a:schemeClr val="accent6">
                    <a:lumMod val="50000"/>
                  </a:schemeClr>
                </a:solidFill>
                <a:cs typeface="B Titr" panose="00000700000000000000" pitchFamily="2" charset="-78"/>
              </a:rPr>
              <a:t>سلامت:</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a:xfrm>
            <a:off x="1066800" y="1616364"/>
            <a:ext cx="10058400" cy="4418676"/>
          </a:xfrm>
        </p:spPr>
        <p:txBody>
          <a:bodyPr>
            <a:normAutofit/>
          </a:bodyPr>
          <a:lstStyle/>
          <a:p>
            <a:pPr marL="0" indent="0" algn="r">
              <a:lnSpc>
                <a:spcPct val="150000"/>
              </a:lnSpc>
              <a:buNone/>
            </a:pPr>
            <a:r>
              <a:rPr lang="fa-IR" b="1" dirty="0" smtClean="0">
                <a:solidFill>
                  <a:schemeClr val="accent2"/>
                </a:solidFill>
                <a:cs typeface="B Nazanin" panose="00000400000000000000" pitchFamily="2" charset="-78"/>
              </a:rPr>
              <a:t>چند مثال مهم جهانی:</a:t>
            </a:r>
          </a:p>
          <a:p>
            <a:pPr marL="0" indent="0" algn="r">
              <a:lnSpc>
                <a:spcPct val="150000"/>
              </a:lnSpc>
              <a:buNone/>
            </a:pPr>
            <a:r>
              <a:rPr lang="fa-IR" dirty="0" smtClean="0">
                <a:solidFill>
                  <a:srgbClr val="000000"/>
                </a:solidFill>
                <a:latin typeface="Vazirmatn"/>
                <a:cs typeface="B Nazanin" panose="00000400000000000000" pitchFamily="2" charset="-78"/>
              </a:rPr>
              <a:t>1. کمپین </a:t>
            </a:r>
            <a:r>
              <a:rPr lang="fa-IR" dirty="0">
                <a:solidFill>
                  <a:srgbClr val="000000"/>
                </a:solidFill>
                <a:latin typeface="Vazirmatn"/>
                <a:cs typeface="B Nazanin" panose="00000400000000000000" pitchFamily="2" charset="-78"/>
              </a:rPr>
              <a:t>ترک دخانیات در استرالیا اقدامات: هشدارهای تصویری روی پاکت سیگار، افزایش مالیات بر دخانیات، کمپین‌های رسانه‌ای گسترده، حمایت از برنامه‌های ترک سیگار. نتیجه: کاهش قابل‌توجه نرخ مصرف سیگار، کاهش بیماری‌های قلبی و ریوی</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a:solidFill>
                  <a:srgbClr val="000000"/>
                </a:solidFill>
                <a:latin typeface="Vazirmatn"/>
                <a:cs typeface="B Nazanin" panose="00000400000000000000" pitchFamily="2" charset="-78"/>
              </a:rPr>
              <a:t>2. برنامه «۵ وعده میوه و سبزی در روز» در آمریکا و اروپا اقدامات: آموزش تغذیه سالم در مدارس، برچسب‌گذاری تغذیه‌ای، تشویق به مصرف میوه و سبزیجات از طریق رسانه‌ها. نتیجه: افزایش آگاهی تغذیه‌ای و بهبود عادات غذایی در </a:t>
            </a:r>
            <a:r>
              <a:rPr lang="fa-IR" dirty="0" smtClean="0">
                <a:solidFill>
                  <a:srgbClr val="000000"/>
                </a:solidFill>
                <a:latin typeface="Vazirmatn"/>
                <a:cs typeface="B Nazanin" panose="00000400000000000000" pitchFamily="2" charset="-78"/>
              </a:rPr>
              <a:t>جمعیت</a:t>
            </a:r>
          </a:p>
          <a:p>
            <a:pPr marL="0" indent="0" algn="r">
              <a:lnSpc>
                <a:spcPct val="150000"/>
              </a:lnSpc>
              <a:buNone/>
            </a:pPr>
            <a:r>
              <a:rPr lang="fa-IR" dirty="0">
                <a:solidFill>
                  <a:srgbClr val="000000"/>
                </a:solidFill>
                <a:latin typeface="Vazirmatn"/>
                <a:cs typeface="B Nazanin" panose="00000400000000000000" pitchFamily="2" charset="-78"/>
              </a:rPr>
              <a:t>4. «شهر بدون قند» در مکزیک اقدامات: ممنوعیت فروش نوشیدنی‌های شیرین در مدارس، مالیات بر نوشابه، آموزش درباره مضرات قند. نتیجه: کاهش مصرف نوشیدنی‌های قندی، بهبود شاخص‌های وزن در </a:t>
            </a:r>
            <a:r>
              <a:rPr lang="fa-IR" dirty="0" smtClean="0">
                <a:solidFill>
                  <a:srgbClr val="000000"/>
                </a:solidFill>
                <a:latin typeface="Vazirmatn"/>
                <a:cs typeface="B Nazanin" panose="00000400000000000000" pitchFamily="2" charset="-78"/>
              </a:rPr>
              <a:t>کودکان</a:t>
            </a:r>
          </a:p>
          <a:p>
            <a:pPr marL="0" indent="0" algn="r">
              <a:lnSpc>
                <a:spcPct val="150000"/>
              </a:lnSpc>
              <a:buNone/>
            </a:pPr>
            <a:endParaRPr lang="en-US" dirty="0">
              <a:cs typeface="B Nazanin" panose="00000400000000000000" pitchFamily="2" charset="-78"/>
            </a:endParaRPr>
          </a:p>
        </p:txBody>
      </p:sp>
    </p:spTree>
    <p:extLst>
      <p:ext uri="{BB962C8B-B14F-4D97-AF65-F5344CB8AC3E}">
        <p14:creationId xmlns:p14="http://schemas.microsoft.com/office/powerpoint/2010/main" val="1340309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solidFill>
                  <a:schemeClr val="accent6">
                    <a:lumMod val="50000"/>
                  </a:schemeClr>
                </a:solidFill>
                <a:cs typeface="B Titr" panose="00000700000000000000" pitchFamily="2" charset="-78"/>
              </a:rPr>
              <a:t>تعیین کننده های سلامت:</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a:xfrm>
            <a:off x="1066800" y="1828800"/>
            <a:ext cx="10058400" cy="4206240"/>
          </a:xfrm>
        </p:spPr>
        <p:txBody>
          <a:bodyPr>
            <a:normAutofit lnSpcReduction="10000"/>
          </a:bodyPr>
          <a:lstStyle/>
          <a:p>
            <a:pPr marL="0" indent="0" algn="r">
              <a:lnSpc>
                <a:spcPct val="150000"/>
              </a:lnSpc>
              <a:buNone/>
            </a:pPr>
            <a:r>
              <a:rPr lang="fa-IR" dirty="0">
                <a:solidFill>
                  <a:srgbClr val="000000"/>
                </a:solidFill>
                <a:latin typeface="Vazirmatn"/>
                <a:cs typeface="B Nazanin" panose="00000400000000000000" pitchFamily="2" charset="-78"/>
              </a:rPr>
              <a:t>تعیین‌کننده‌های سلامت یعنی همان عواملی که به شکل مستقیم یا غیرمستقیم روی وضعیت سلامت افراد و جوامع اثر می‌گذارند. این عوامل فقط ژن و سبک زندگی نیستند، بلکه ترکیبی از شرایط زیستی، محیطی، اجتماعی، اقتصادی و حتی سیاستی‌اند</a:t>
            </a:r>
            <a:r>
              <a:rPr lang="fa-IR" dirty="0" smtClean="0">
                <a:solidFill>
                  <a:srgbClr val="000000"/>
                </a:solidFill>
                <a:latin typeface="Vazirmatn"/>
                <a:cs typeface="B Nazanin" panose="00000400000000000000" pitchFamily="2" charset="-78"/>
              </a:rPr>
              <a:t>.</a:t>
            </a:r>
          </a:p>
          <a:p>
            <a:pPr marL="0" indent="0" algn="r">
              <a:lnSpc>
                <a:spcPct val="150000"/>
              </a:lnSpc>
              <a:buNone/>
            </a:pPr>
            <a:r>
              <a:rPr lang="fa-IR" dirty="0" smtClean="0">
                <a:solidFill>
                  <a:srgbClr val="000000"/>
                </a:solidFill>
                <a:latin typeface="Vazirmatn"/>
                <a:cs typeface="B Nazanin" panose="00000400000000000000" pitchFamily="2" charset="-78"/>
              </a:rPr>
              <a:t>1. عوامل فردی و بیولوژیک</a:t>
            </a:r>
          </a:p>
          <a:p>
            <a:pPr marL="0" indent="0" algn="r">
              <a:lnSpc>
                <a:spcPct val="150000"/>
              </a:lnSpc>
              <a:buNone/>
            </a:pPr>
            <a:r>
              <a:rPr lang="fa-IR" dirty="0">
                <a:cs typeface="B Nazanin" panose="00000400000000000000" pitchFamily="2" charset="-78"/>
              </a:rPr>
              <a:t>۲. سبک زندگی و رفتارهای فردی</a:t>
            </a:r>
          </a:p>
          <a:p>
            <a:pPr marL="0" indent="0" algn="r">
              <a:lnSpc>
                <a:spcPct val="150000"/>
              </a:lnSpc>
              <a:buNone/>
            </a:pPr>
            <a:r>
              <a:rPr lang="fa-IR" dirty="0">
                <a:solidFill>
                  <a:srgbClr val="000000"/>
                </a:solidFill>
                <a:latin typeface="Vazirmatn"/>
                <a:cs typeface="B Nazanin" panose="00000400000000000000" pitchFamily="2" charset="-78"/>
              </a:rPr>
              <a:t>۳. عوامل اجتماعی و </a:t>
            </a:r>
            <a:r>
              <a:rPr lang="fa-IR" dirty="0" smtClean="0">
                <a:solidFill>
                  <a:srgbClr val="000000"/>
                </a:solidFill>
                <a:latin typeface="Vazirmatn"/>
                <a:cs typeface="B Nazanin" panose="00000400000000000000" pitchFamily="2" charset="-78"/>
              </a:rPr>
              <a:t>اقتصادی</a:t>
            </a:r>
          </a:p>
          <a:p>
            <a:pPr marL="0" indent="0" algn="r">
              <a:lnSpc>
                <a:spcPct val="150000"/>
              </a:lnSpc>
              <a:buNone/>
            </a:pPr>
            <a:r>
              <a:rPr lang="fa-IR" dirty="0" smtClean="0">
                <a:solidFill>
                  <a:srgbClr val="000000"/>
                </a:solidFill>
                <a:latin typeface="Vazirmatn"/>
                <a:cs typeface="B Nazanin" panose="00000400000000000000" pitchFamily="2" charset="-78"/>
              </a:rPr>
              <a:t>4. </a:t>
            </a:r>
            <a:r>
              <a:rPr lang="fa-IR" dirty="0">
                <a:solidFill>
                  <a:srgbClr val="000000"/>
                </a:solidFill>
                <a:latin typeface="Vazirmatn"/>
                <a:cs typeface="B Nazanin" panose="00000400000000000000" pitchFamily="2" charset="-78"/>
              </a:rPr>
              <a:t>سیستم سلامت و خدمات بهداشتی </a:t>
            </a:r>
            <a:r>
              <a:rPr lang="fa-IR" dirty="0">
                <a:cs typeface="B Nazanin" panose="00000400000000000000" pitchFamily="2" charset="-78"/>
              </a:rPr>
              <a:t/>
            </a:r>
            <a:br>
              <a:rPr lang="fa-IR" dirty="0">
                <a:cs typeface="B Nazanin" panose="00000400000000000000" pitchFamily="2" charset="-78"/>
              </a:rPr>
            </a:br>
            <a:r>
              <a:rPr lang="fa-IR" dirty="0" smtClean="0">
                <a:solidFill>
                  <a:srgbClr val="000000"/>
                </a:solidFill>
                <a:latin typeface="Vazirmatn"/>
                <a:cs typeface="B Nazanin" panose="00000400000000000000" pitchFamily="2" charset="-78"/>
              </a:rPr>
              <a:t>5. </a:t>
            </a:r>
            <a:r>
              <a:rPr lang="fa-IR" dirty="0">
                <a:solidFill>
                  <a:srgbClr val="000000"/>
                </a:solidFill>
                <a:latin typeface="Vazirmatn"/>
                <a:cs typeface="B Nazanin" panose="00000400000000000000" pitchFamily="2" charset="-78"/>
              </a:rPr>
              <a:t>عوامل فرهنگی و سیاستی </a:t>
            </a:r>
            <a:r>
              <a:rPr lang="fa-IR" dirty="0">
                <a:cs typeface="B Nazanin" panose="00000400000000000000" pitchFamily="2" charset="-78"/>
              </a:rPr>
              <a:t/>
            </a:r>
            <a:br>
              <a:rPr lang="fa-IR" dirty="0">
                <a:cs typeface="B Nazanin" panose="00000400000000000000" pitchFamily="2" charset="-78"/>
              </a:rPr>
            </a:br>
            <a:r>
              <a:rPr lang="fa-IR" dirty="0">
                <a:solidFill>
                  <a:srgbClr val="000000"/>
                </a:solidFill>
                <a:latin typeface="Vazirmatn"/>
                <a:cs typeface="B Nazanin" panose="00000400000000000000" pitchFamily="2" charset="-78"/>
              </a:rPr>
              <a:t>یک جمله کلیدی در این زمینه این است: </a:t>
            </a:r>
            <a:r>
              <a:rPr lang="fa-IR" dirty="0" smtClean="0">
                <a:solidFill>
                  <a:srgbClr val="000000"/>
                </a:solidFill>
                <a:latin typeface="Vazirmatn"/>
                <a:cs typeface="B Nazanin" panose="00000400000000000000" pitchFamily="2" charset="-78"/>
              </a:rPr>
              <a:t>«</a:t>
            </a:r>
            <a:r>
              <a:rPr lang="fa-IR" dirty="0">
                <a:solidFill>
                  <a:srgbClr val="000000"/>
                </a:solidFill>
                <a:latin typeface="Vazirmatn"/>
                <a:cs typeface="B Nazanin" panose="00000400000000000000" pitchFamily="2" charset="-78"/>
              </a:rPr>
              <a:t>سلامت، بیشتر از آنکه در بیمارستان ساخته شود، در خانه، مدرسه، محیط کار و محله ساخته می‌شود.»</a:t>
            </a:r>
            <a:endParaRPr lang="en-US" dirty="0">
              <a:cs typeface="B Nazanin" panose="00000400000000000000" pitchFamily="2" charset="-78"/>
            </a:endParaRPr>
          </a:p>
        </p:txBody>
      </p:sp>
    </p:spTree>
    <p:extLst>
      <p:ext uri="{BB962C8B-B14F-4D97-AF65-F5344CB8AC3E}">
        <p14:creationId xmlns:p14="http://schemas.microsoft.com/office/powerpoint/2010/main" val="14793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solidFill>
                  <a:schemeClr val="accent6">
                    <a:lumMod val="50000"/>
                  </a:schemeClr>
                </a:solidFill>
                <a:cs typeface="B Titr" panose="00000700000000000000" pitchFamily="2" charset="-78"/>
              </a:rPr>
              <a:t>مدل های علمی طراحی مداخلات ارتقا سلامت:</a:t>
            </a:r>
            <a:endParaRPr lang="en-US" sz="2800" dirty="0">
              <a:solidFill>
                <a:schemeClr val="accent6">
                  <a:lumMod val="50000"/>
                </a:schemeClr>
              </a:solidFill>
              <a:cs typeface="B Titr" panose="00000700000000000000" pitchFamily="2" charset="-78"/>
            </a:endParaRPr>
          </a:p>
        </p:txBody>
      </p:sp>
      <p:sp>
        <p:nvSpPr>
          <p:cNvPr id="3" name="Content Placeholder 2"/>
          <p:cNvSpPr>
            <a:spLocks noGrp="1"/>
          </p:cNvSpPr>
          <p:nvPr>
            <p:ph idx="1"/>
          </p:nvPr>
        </p:nvSpPr>
        <p:spPr/>
        <p:txBody>
          <a:bodyPr/>
          <a:lstStyle/>
          <a:p>
            <a:pPr marL="0" indent="0" algn="r">
              <a:lnSpc>
                <a:spcPct val="150000"/>
              </a:lnSpc>
              <a:buNone/>
            </a:pPr>
            <a:r>
              <a:rPr lang="fa-IR" b="1" dirty="0" smtClean="0">
                <a:cs typeface="B Nazanin" panose="00000400000000000000" pitchFamily="2" charset="-78"/>
              </a:rPr>
              <a:t>مدل اعتقاد بهداشتی</a:t>
            </a:r>
          </a:p>
          <a:p>
            <a:pPr marL="0" indent="0" algn="r">
              <a:lnSpc>
                <a:spcPct val="150000"/>
              </a:lnSpc>
              <a:buNone/>
            </a:pPr>
            <a:r>
              <a:rPr lang="fa-IR" b="1" dirty="0" smtClean="0">
                <a:cs typeface="B Nazanin" panose="00000400000000000000" pitchFamily="2" charset="-78"/>
              </a:rPr>
              <a:t>مدل ارتقای سلامت اوتاوا</a:t>
            </a:r>
          </a:p>
          <a:p>
            <a:pPr marL="0" indent="0" algn="r">
              <a:lnSpc>
                <a:spcPct val="150000"/>
              </a:lnSpc>
              <a:buNone/>
            </a:pPr>
            <a:r>
              <a:rPr lang="fa-IR" b="1" dirty="0" smtClean="0">
                <a:cs typeface="B Nazanin" panose="00000400000000000000" pitchFamily="2" charset="-78"/>
              </a:rPr>
              <a:t>مدل حلقه ای تغییر رفتار</a:t>
            </a:r>
          </a:p>
          <a:p>
            <a:pPr marL="0" indent="0" algn="r">
              <a:lnSpc>
                <a:spcPct val="150000"/>
              </a:lnSpc>
              <a:buNone/>
            </a:pPr>
            <a:r>
              <a:rPr lang="fa-IR" b="1" dirty="0" smtClean="0">
                <a:cs typeface="B Nazanin" panose="00000400000000000000" pitchFamily="2" charset="-78"/>
              </a:rPr>
              <a:t>تئوری رفتار برنامه ریزی شده</a:t>
            </a:r>
          </a:p>
          <a:p>
            <a:pPr marL="0" indent="0" algn="r">
              <a:lnSpc>
                <a:spcPct val="150000"/>
              </a:lnSpc>
              <a:buNone/>
            </a:pPr>
            <a:r>
              <a:rPr lang="fa-IR" b="1" dirty="0" smtClean="0">
                <a:cs typeface="B Nazanin" panose="00000400000000000000" pitchFamily="2" charset="-78"/>
              </a:rPr>
              <a:t>مدل پرسید-پروسید</a:t>
            </a:r>
            <a:endParaRPr lang="en-US" b="1" dirty="0">
              <a:cs typeface="B Nazanin" panose="00000400000000000000" pitchFamily="2" charset="-78"/>
            </a:endParaRPr>
          </a:p>
        </p:txBody>
      </p:sp>
    </p:spTree>
    <p:extLst>
      <p:ext uri="{BB962C8B-B14F-4D97-AF65-F5344CB8AC3E}">
        <p14:creationId xmlns:p14="http://schemas.microsoft.com/office/powerpoint/2010/main" val="1173847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15151"/>
          </a:xfrm>
        </p:spPr>
        <p:txBody>
          <a:bodyPr>
            <a:noAutofit/>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sz="2800" dirty="0"/>
          </a:p>
        </p:txBody>
      </p:sp>
      <p:sp>
        <p:nvSpPr>
          <p:cNvPr id="3" name="Content Placeholder 2"/>
          <p:cNvSpPr>
            <a:spLocks noGrp="1"/>
          </p:cNvSpPr>
          <p:nvPr>
            <p:ph idx="1"/>
          </p:nvPr>
        </p:nvSpPr>
        <p:spPr>
          <a:xfrm>
            <a:off x="526473" y="1607127"/>
            <a:ext cx="11092871" cy="4913746"/>
          </a:xfrm>
        </p:spPr>
        <p:txBody>
          <a:bodyPr>
            <a:normAutofit fontScale="62500" lnSpcReduction="20000"/>
          </a:bodyPr>
          <a:lstStyle/>
          <a:p>
            <a:pPr marL="0" indent="0" algn="r">
              <a:lnSpc>
                <a:spcPct val="170000"/>
              </a:lnSpc>
              <a:buNone/>
            </a:pPr>
            <a:r>
              <a:rPr lang="fa-IR" dirty="0" smtClean="0">
                <a:solidFill>
                  <a:srgbClr val="000000"/>
                </a:solidFill>
                <a:latin typeface="Vazirmatn"/>
              </a:rPr>
              <a:t> </a:t>
            </a:r>
            <a:r>
              <a:rPr lang="fa-IR" sz="1900" dirty="0">
                <a:solidFill>
                  <a:srgbClr val="000000"/>
                </a:solidFill>
                <a:latin typeface="Vazirmatn"/>
                <a:cs typeface="B Nazanin" panose="00000400000000000000" pitchFamily="2" charset="-78"/>
              </a:rPr>
              <a:t>از قدیمی‌ترین و پرکاربردترین چارچوب‌ها برای توضیح و پیش‌بینی رفتارهای مرتبط با سلامت است. این مدل در دهه ۱۹۵۰ توسط روان‌شناسان اجتماعی اداره خدمات بهداشت عمومی آمریکا طراحی شد تا بفهمند چرا بعضی افراد حتی وقتی خدمات پیشگیری رایگان در دسترس است، از آن استفاده نمی‌کنند</a:t>
            </a:r>
            <a:r>
              <a:rPr lang="fa-IR" sz="1900" dirty="0" smtClean="0">
                <a:solidFill>
                  <a:srgbClr val="000000"/>
                </a:solidFill>
                <a:latin typeface="Vazirmatn"/>
                <a:cs typeface="B Nazanin" panose="00000400000000000000" pitchFamily="2" charset="-78"/>
              </a:rPr>
              <a:t>.</a:t>
            </a:r>
          </a:p>
          <a:p>
            <a:pPr marL="0" indent="0" algn="r">
              <a:lnSpc>
                <a:spcPct val="170000"/>
              </a:lnSpc>
              <a:buNone/>
            </a:pPr>
            <a:r>
              <a:rPr lang="fa-IR" sz="1900" dirty="0">
                <a:solidFill>
                  <a:srgbClr val="000000"/>
                </a:solidFill>
                <a:latin typeface="Vazirmatn"/>
                <a:cs typeface="B Nazanin" panose="00000400000000000000" pitchFamily="2" charset="-78"/>
              </a:rPr>
              <a:t>مبنای مدل </a:t>
            </a:r>
            <a:r>
              <a:rPr lang="fa-IR" sz="1900" dirty="0" smtClean="0">
                <a:solidFill>
                  <a:srgbClr val="000000"/>
                </a:solidFill>
                <a:latin typeface="Vazirmatn"/>
                <a:cs typeface="B Nazanin" panose="00000400000000000000" pitchFamily="2" charset="-78"/>
              </a:rPr>
              <a:t>:</a:t>
            </a:r>
          </a:p>
          <a:p>
            <a:pPr marL="0" indent="0" algn="r">
              <a:lnSpc>
                <a:spcPct val="170000"/>
              </a:lnSpc>
              <a:buNone/>
            </a:pPr>
            <a:r>
              <a:rPr lang="fa-IR" sz="1900" dirty="0" smtClean="0">
                <a:solidFill>
                  <a:srgbClr val="000000"/>
                </a:solidFill>
                <a:latin typeface="Vazirmatn"/>
                <a:cs typeface="B Nazanin" panose="00000400000000000000" pitchFamily="2" charset="-78"/>
              </a:rPr>
              <a:t>این مدل فرض </a:t>
            </a:r>
            <a:r>
              <a:rPr lang="fa-IR" sz="1900" dirty="0">
                <a:solidFill>
                  <a:srgbClr val="000000"/>
                </a:solidFill>
                <a:latin typeface="Vazirmatn"/>
                <a:cs typeface="B Nazanin" panose="00000400000000000000" pitchFamily="2" charset="-78"/>
              </a:rPr>
              <a:t>می‌کند که رفتار سلامت یک فرد بیشتر به باورهای او درباره بیماری و نتایج رفتار بستگی دارد تا صرفاً به آگاهی یا دستورات پزشک. </a:t>
            </a:r>
            <a:r>
              <a:rPr lang="fa-IR" sz="1900" dirty="0" smtClean="0">
                <a:solidFill>
                  <a:srgbClr val="000000"/>
                </a:solidFill>
                <a:latin typeface="Vazirmatn"/>
                <a:cs typeface="B Nazanin" panose="00000400000000000000" pitchFamily="2" charset="-78"/>
              </a:rPr>
              <a:t>در این مدل باید پیامدهای یک رفتار را بولد کنیم.پیامدهایی که برای آموزش گیرنده ارزش محسوب می شود.</a:t>
            </a:r>
          </a:p>
          <a:p>
            <a:pPr marL="0" indent="0" algn="r">
              <a:lnSpc>
                <a:spcPct val="170000"/>
              </a:lnSpc>
              <a:buNone/>
            </a:pPr>
            <a:r>
              <a:rPr lang="fa-IR" sz="1900" b="1" dirty="0">
                <a:solidFill>
                  <a:schemeClr val="accent2"/>
                </a:solidFill>
                <a:latin typeface="Vazirmatn"/>
                <a:cs typeface="B Nazanin" panose="00000400000000000000" pitchFamily="2" charset="-78"/>
              </a:rPr>
              <a:t>عناصر اصلی </a:t>
            </a:r>
            <a:r>
              <a:rPr lang="fa-IR" sz="1900" b="1" dirty="0" smtClean="0">
                <a:solidFill>
                  <a:schemeClr val="accent2"/>
                </a:solidFill>
                <a:latin typeface="Vazirmatn"/>
                <a:cs typeface="B Nazanin" panose="00000400000000000000" pitchFamily="2" charset="-78"/>
              </a:rPr>
              <a:t>مدل:</a:t>
            </a:r>
          </a:p>
          <a:p>
            <a:pPr marL="0" indent="0" algn="r">
              <a:lnSpc>
                <a:spcPct val="170000"/>
              </a:lnSpc>
              <a:buNone/>
            </a:pPr>
            <a:r>
              <a:rPr lang="fa-IR" sz="1900" dirty="0" smtClean="0">
                <a:solidFill>
                  <a:srgbClr val="000000"/>
                </a:solidFill>
                <a:latin typeface="Vazirmatn"/>
                <a:cs typeface="B Nazanin" panose="00000400000000000000" pitchFamily="2" charset="-78"/>
              </a:rPr>
              <a:t> </a:t>
            </a:r>
            <a:r>
              <a:rPr lang="fa-IR" sz="1900" dirty="0">
                <a:solidFill>
                  <a:srgbClr val="000000"/>
                </a:solidFill>
                <a:latin typeface="Vazirmatn"/>
                <a:cs typeface="B Nazanin" panose="00000400000000000000" pitchFamily="2" charset="-78"/>
              </a:rPr>
              <a:t>1. حساسیت </a:t>
            </a:r>
            <a:r>
              <a:rPr lang="fa-IR" sz="1900" dirty="0" smtClean="0">
                <a:solidFill>
                  <a:srgbClr val="000000"/>
                </a:solidFill>
                <a:latin typeface="Vazirmatn"/>
                <a:cs typeface="B Nazanin" panose="00000400000000000000" pitchFamily="2" charset="-78"/>
              </a:rPr>
              <a:t>درک‌شده</a:t>
            </a:r>
          </a:p>
          <a:p>
            <a:pPr marL="0" indent="0" algn="r">
              <a:lnSpc>
                <a:spcPct val="170000"/>
              </a:lnSpc>
              <a:buNone/>
            </a:pPr>
            <a:r>
              <a:rPr lang="fa-IR" sz="1900" dirty="0" smtClean="0">
                <a:cs typeface="B Nazanin" panose="00000400000000000000" pitchFamily="2" charset="-78"/>
              </a:rPr>
              <a:t>2.شدت درک شده</a:t>
            </a:r>
          </a:p>
          <a:p>
            <a:pPr marL="0" indent="0" algn="r">
              <a:lnSpc>
                <a:spcPct val="170000"/>
              </a:lnSpc>
              <a:buNone/>
            </a:pPr>
            <a:r>
              <a:rPr lang="fa-IR" sz="1900" dirty="0" smtClean="0">
                <a:cs typeface="B Nazanin" panose="00000400000000000000" pitchFamily="2" charset="-78"/>
              </a:rPr>
              <a:t>3.منافع درک شده</a:t>
            </a:r>
          </a:p>
          <a:p>
            <a:pPr marL="0" indent="0" algn="r">
              <a:lnSpc>
                <a:spcPct val="170000"/>
              </a:lnSpc>
              <a:buNone/>
            </a:pPr>
            <a:r>
              <a:rPr lang="fa-IR" sz="1900" dirty="0" smtClean="0">
                <a:cs typeface="B Nazanin" panose="00000400000000000000" pitchFamily="2" charset="-78"/>
              </a:rPr>
              <a:t>4.موانع درک شده</a:t>
            </a:r>
          </a:p>
          <a:p>
            <a:pPr marL="0" indent="0" algn="r">
              <a:lnSpc>
                <a:spcPct val="170000"/>
              </a:lnSpc>
              <a:buNone/>
            </a:pPr>
            <a:r>
              <a:rPr lang="fa-IR" sz="1900" dirty="0" smtClean="0">
                <a:cs typeface="B Nazanin" panose="00000400000000000000" pitchFamily="2" charset="-78"/>
              </a:rPr>
              <a:t>5.راهنما برای عمل</a:t>
            </a:r>
          </a:p>
          <a:p>
            <a:pPr marL="0" indent="0" algn="r">
              <a:lnSpc>
                <a:spcPct val="170000"/>
              </a:lnSpc>
              <a:buNone/>
            </a:pPr>
            <a:r>
              <a:rPr lang="fa-IR" sz="1900" dirty="0" smtClean="0">
                <a:cs typeface="B Nazanin" panose="00000400000000000000" pitchFamily="2" charset="-78"/>
              </a:rPr>
              <a:t>6.خودکارآمدی</a:t>
            </a:r>
            <a:r>
              <a:rPr lang="fa-IR" sz="1900" dirty="0">
                <a:cs typeface="B Nazanin" panose="00000400000000000000" pitchFamily="2" charset="-78"/>
              </a:rPr>
              <a:t/>
            </a:r>
            <a:br>
              <a:rPr lang="fa-IR" sz="1900" dirty="0">
                <a:cs typeface="B Nazanin" panose="00000400000000000000" pitchFamily="2" charset="-78"/>
              </a:rPr>
            </a:br>
            <a:endParaRPr lang="en-US" sz="1900" dirty="0">
              <a:cs typeface="B Nazanin" panose="00000400000000000000" pitchFamily="2" charset="-78"/>
            </a:endParaRPr>
          </a:p>
        </p:txBody>
      </p:sp>
    </p:spTree>
    <p:extLst>
      <p:ext uri="{BB962C8B-B14F-4D97-AF65-F5344CB8AC3E}">
        <p14:creationId xmlns:p14="http://schemas.microsoft.com/office/powerpoint/2010/main" val="4188139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79806"/>
          </a:xfrm>
        </p:spPr>
        <p:txBody>
          <a:bodyPr>
            <a:normAutofit fontScale="90000"/>
          </a:bodyPr>
          <a:lstStyle/>
          <a:p>
            <a:pPr algn="r"/>
            <a:r>
              <a:rPr lang="fa-IR" sz="2800" dirty="0">
                <a:solidFill>
                  <a:srgbClr val="51C3F9">
                    <a:lumMod val="50000"/>
                  </a:srgbClr>
                </a:solidFill>
                <a:cs typeface="B Titr" panose="00000700000000000000" pitchFamily="2" charset="-78"/>
              </a:rPr>
              <a:t>مدل اعتقاد بهداشتی:</a:t>
            </a:r>
            <a:br>
              <a:rPr lang="fa-IR" sz="2800" dirty="0">
                <a:solidFill>
                  <a:srgbClr val="51C3F9">
                    <a:lumMod val="50000"/>
                  </a:srgbClr>
                </a:solidFill>
                <a:cs typeface="B Titr" panose="00000700000000000000" pitchFamily="2" charset="-78"/>
              </a:rPr>
            </a:br>
            <a:r>
              <a:rPr lang="fa-IR" sz="2800" dirty="0">
                <a:solidFill>
                  <a:srgbClr val="51C3F9">
                    <a:lumMod val="50000"/>
                  </a:srgbClr>
                </a:solidFill>
                <a:cs typeface="B Titr" panose="00000700000000000000" pitchFamily="2" charset="-78"/>
              </a:rPr>
              <a:t>           </a:t>
            </a:r>
            <a:r>
              <a:rPr lang="en-US" sz="2800" dirty="0">
                <a:solidFill>
                  <a:srgbClr val="51C3F9">
                    <a:lumMod val="50000"/>
                  </a:srgbClr>
                </a:solidFill>
                <a:latin typeface="Vazirmatn"/>
                <a:cs typeface="B Titr" panose="00000700000000000000" pitchFamily="2" charset="-78"/>
              </a:rPr>
              <a:t>Health Belief Model</a:t>
            </a:r>
            <a:endParaRPr lang="en-US" dirty="0"/>
          </a:p>
        </p:txBody>
      </p:sp>
      <p:sp>
        <p:nvSpPr>
          <p:cNvPr id="3" name="Content Placeholder 2"/>
          <p:cNvSpPr>
            <a:spLocks noGrp="1"/>
          </p:cNvSpPr>
          <p:nvPr>
            <p:ph idx="1"/>
          </p:nvPr>
        </p:nvSpPr>
        <p:spPr>
          <a:xfrm>
            <a:off x="1066800" y="1708727"/>
            <a:ext cx="10058400" cy="4326313"/>
          </a:xfrm>
        </p:spPr>
        <p:txBody>
          <a:bodyPr/>
          <a:lstStyle/>
          <a:p>
            <a:pPr marL="0" indent="0" algn="r">
              <a:lnSpc>
                <a:spcPct val="150000"/>
              </a:lnSpc>
              <a:buNone/>
            </a:pPr>
            <a:r>
              <a:rPr lang="fa-IR" b="1" dirty="0" smtClean="0">
                <a:solidFill>
                  <a:schemeClr val="accent2"/>
                </a:solidFill>
                <a:latin typeface="Vazirmatn"/>
                <a:cs typeface="B Nazanin" panose="00000400000000000000" pitchFamily="2" charset="-78"/>
              </a:rPr>
              <a:t>1.حساسیت درک شده:</a:t>
            </a:r>
          </a:p>
          <a:p>
            <a:pPr marL="0" indent="0" algn="r">
              <a:lnSpc>
                <a:spcPct val="150000"/>
              </a:lnSpc>
              <a:buNone/>
            </a:pPr>
            <a:r>
              <a:rPr lang="fa-IR" dirty="0" smtClean="0">
                <a:solidFill>
                  <a:srgbClr val="000000"/>
                </a:solidFill>
                <a:latin typeface="Vazirmatn"/>
                <a:cs typeface="B Nazanin" panose="00000400000000000000" pitchFamily="2" charset="-78"/>
              </a:rPr>
              <a:t>این </a:t>
            </a:r>
            <a:r>
              <a:rPr lang="fa-IR" dirty="0">
                <a:solidFill>
                  <a:srgbClr val="000000"/>
                </a:solidFill>
                <a:latin typeface="Vazirmatn"/>
                <a:cs typeface="B Nazanin" panose="00000400000000000000" pitchFamily="2" charset="-78"/>
              </a:rPr>
              <a:t>بخش به باور فرد درباره احتمال ابتلا به یک بیماری یا مشکل سلامت اشاره دارد. </a:t>
            </a:r>
            <a:r>
              <a:rPr lang="fa-IR" dirty="0" smtClean="0">
                <a:solidFill>
                  <a:srgbClr val="000000"/>
                </a:solidFill>
                <a:latin typeface="Vazirmatn"/>
                <a:cs typeface="B Nazanin" panose="00000400000000000000" pitchFamily="2" charset="-78"/>
              </a:rPr>
              <a:t>چقدر خود را در معرض خطر می بیند.</a:t>
            </a:r>
          </a:p>
          <a:p>
            <a:pPr marL="0" indent="0" algn="r">
              <a:lnSpc>
                <a:spcPct val="150000"/>
              </a:lnSpc>
              <a:buNone/>
            </a:pPr>
            <a:r>
              <a:rPr lang="fa-IR" dirty="0" smtClean="0">
                <a:solidFill>
                  <a:srgbClr val="000000"/>
                </a:solidFill>
                <a:latin typeface="Vazirmatn"/>
                <a:cs typeface="B Nazanin" panose="00000400000000000000" pitchFamily="2" charset="-78"/>
              </a:rPr>
              <a:t>چرا </a:t>
            </a:r>
            <a:r>
              <a:rPr lang="fa-IR" dirty="0">
                <a:solidFill>
                  <a:srgbClr val="000000"/>
                </a:solidFill>
                <a:latin typeface="Vazirmatn"/>
                <a:cs typeface="B Nazanin" panose="00000400000000000000" pitchFamily="2" charset="-78"/>
              </a:rPr>
              <a:t>مهم است؟ اگر فرد فکر کند «من اصلاً در معرض خطر نیستم»، انگیزه‌ای برای تغییر رفتار ندارد.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مثال</a:t>
            </a:r>
            <a:r>
              <a:rPr lang="fa-IR" dirty="0">
                <a:solidFill>
                  <a:srgbClr val="000000"/>
                </a:solidFill>
                <a:latin typeface="Vazirmatn"/>
                <a:cs typeface="B Nazanin" panose="00000400000000000000" pitchFamily="2" charset="-78"/>
              </a:rPr>
              <a:t>: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کم</a:t>
            </a:r>
            <a:r>
              <a:rPr lang="fa-IR" dirty="0">
                <a:solidFill>
                  <a:srgbClr val="000000"/>
                </a:solidFill>
                <a:latin typeface="Vazirmatn"/>
                <a:cs typeface="B Nazanin" panose="00000400000000000000" pitchFamily="2" charset="-78"/>
              </a:rPr>
              <a:t>: «سرطان ریه؟ نه، من فقط گاهی قلیان می‌کشم، خطری نداره.» </a:t>
            </a:r>
            <a:endParaRPr lang="fa-IR" dirty="0" smtClean="0">
              <a:solidFill>
                <a:srgbClr val="000000"/>
              </a:solidFill>
              <a:latin typeface="Vazirmatn"/>
              <a:cs typeface="B Nazanin" panose="00000400000000000000" pitchFamily="2" charset="-78"/>
            </a:endParaRPr>
          </a:p>
          <a:p>
            <a:pPr marL="0" indent="0" algn="r">
              <a:lnSpc>
                <a:spcPct val="150000"/>
              </a:lnSpc>
              <a:buNone/>
            </a:pPr>
            <a:r>
              <a:rPr lang="fa-IR" dirty="0" smtClean="0">
                <a:solidFill>
                  <a:srgbClr val="000000"/>
                </a:solidFill>
                <a:latin typeface="Vazirmatn"/>
                <a:cs typeface="B Nazanin" panose="00000400000000000000" pitchFamily="2" charset="-78"/>
              </a:rPr>
              <a:t>زیاد</a:t>
            </a:r>
            <a:r>
              <a:rPr lang="fa-IR" dirty="0">
                <a:solidFill>
                  <a:srgbClr val="000000"/>
                </a:solidFill>
                <a:latin typeface="Vazirmatn"/>
                <a:cs typeface="B Nazanin" panose="00000400000000000000" pitchFamily="2" charset="-78"/>
              </a:rPr>
              <a:t>: «پدر و مادرم هر دو دیابت داشتند، احتمال داره من هم بگیرم</a:t>
            </a:r>
            <a:r>
              <a:rPr lang="fa-IR" dirty="0" smtClean="0">
                <a:solidFill>
                  <a:srgbClr val="000000"/>
                </a:solidFill>
                <a:latin typeface="Vazirmatn"/>
                <a:cs typeface="B Nazanin" panose="00000400000000000000" pitchFamily="2" charset="-78"/>
              </a:rPr>
              <a:t>.»</a:t>
            </a:r>
          </a:p>
          <a:p>
            <a:pPr marL="0" indent="0" algn="r">
              <a:lnSpc>
                <a:spcPct val="150000"/>
              </a:lnSpc>
              <a:buNone/>
            </a:pPr>
            <a:endParaRPr lang="en-US" dirty="0">
              <a:cs typeface="B Nazanin" panose="00000400000000000000" pitchFamily="2" charset="-78"/>
            </a:endParaRPr>
          </a:p>
        </p:txBody>
      </p:sp>
    </p:spTree>
    <p:extLst>
      <p:ext uri="{BB962C8B-B14F-4D97-AF65-F5344CB8AC3E}">
        <p14:creationId xmlns:p14="http://schemas.microsoft.com/office/powerpoint/2010/main" val="41467364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Savon</Template>
  <TotalTime>485</TotalTime>
  <Words>1807</Words>
  <Application>Microsoft Office PowerPoint</Application>
  <PresentationFormat>Widescreen</PresentationFormat>
  <Paragraphs>169</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B Nazanin</vt:lpstr>
      <vt:lpstr>B Titr</vt:lpstr>
      <vt:lpstr>Garamond</vt:lpstr>
      <vt:lpstr>Tahoma</vt:lpstr>
      <vt:lpstr>Vazirmatn</vt:lpstr>
      <vt:lpstr>Savon</vt:lpstr>
      <vt:lpstr>مداخلات ارتقا سلامت در برنامه های سلامت نوجوانان و جوانان</vt:lpstr>
      <vt:lpstr>مفهوم ارتقای سلامت:</vt:lpstr>
      <vt:lpstr>مفهوم مداخلات ارتقا سلامت:</vt:lpstr>
      <vt:lpstr>اهمیت مداخلات ارتقا سلامت:</vt:lpstr>
      <vt:lpstr>اهمیت مداخلات ارتقا سلامت:</vt:lpstr>
      <vt:lpstr>تعیین کننده های سلامت:</vt:lpstr>
      <vt:lpstr>مدل های علمی طراحی مداخلات ارتقا سلامت:</vt:lpstr>
      <vt:lpstr>مدل اعتقاد بهداشتی:            Health Belief Model</vt:lpstr>
      <vt:lpstr>مدل اعتقاد بهداشتی:            Health Belief Model</vt:lpstr>
      <vt:lpstr>مدل اعتقاد بهداشتی:            Health Belief Model</vt:lpstr>
      <vt:lpstr>مدل اعتقاد بهداشتی:            Health Belief Model</vt:lpstr>
      <vt:lpstr>مدل اعتقاد بهداشتی:            Health Belief Model</vt:lpstr>
      <vt:lpstr>مدل اعتقاد بهداشتی:            Health Belief Model</vt:lpstr>
      <vt:lpstr>مدل اعتقاد بهداشتی:            Health Belief Model</vt:lpstr>
      <vt:lpstr>مدل اعتقاد بهداشتی:            Health Belief Model</vt:lpstr>
      <vt:lpstr>تئوری رفتار برنامه ریزی شده:</vt:lpstr>
      <vt:lpstr>تئوری رفتار برنامه ریزی شده:</vt:lpstr>
      <vt:lpstr>تئوری رفتار برنامه ریزی شده:</vt:lpstr>
      <vt:lpstr>PowerPoint Presentation</vt:lpstr>
      <vt:lpstr>مثال</vt:lpstr>
    </vt:vector>
  </TitlesOfParts>
  <Company>Gerdoo.net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مداخلات ارتقا سلامت در برنامه های سلامت نوجوانان و جوانان</dc:title>
  <dc:creator>745 G5</dc:creator>
  <cp:lastModifiedBy>Madares Fathi</cp:lastModifiedBy>
  <cp:revision>31</cp:revision>
  <dcterms:created xsi:type="dcterms:W3CDTF">2025-08-13T06:37:32Z</dcterms:created>
  <dcterms:modified xsi:type="dcterms:W3CDTF">2025-08-27T08:05:39Z</dcterms:modified>
</cp:coreProperties>
</file>